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8"/>
  </p:notesMasterIdLst>
  <p:handoutMasterIdLst>
    <p:handoutMasterId r:id="rId29"/>
  </p:handoutMasterIdLst>
  <p:sldIdLst>
    <p:sldId id="282" r:id="rId2"/>
    <p:sldId id="298" r:id="rId3"/>
    <p:sldId id="299" r:id="rId4"/>
    <p:sldId id="300" r:id="rId5"/>
    <p:sldId id="302" r:id="rId6"/>
    <p:sldId id="303" r:id="rId7"/>
    <p:sldId id="283" r:id="rId8"/>
    <p:sldId id="310" r:id="rId9"/>
    <p:sldId id="311" r:id="rId10"/>
    <p:sldId id="327" r:id="rId11"/>
    <p:sldId id="318" r:id="rId12"/>
    <p:sldId id="293" r:id="rId13"/>
    <p:sldId id="291" r:id="rId14"/>
    <p:sldId id="322" r:id="rId15"/>
    <p:sldId id="323" r:id="rId16"/>
    <p:sldId id="324" r:id="rId17"/>
    <p:sldId id="325" r:id="rId18"/>
    <p:sldId id="326" r:id="rId19"/>
    <p:sldId id="328" r:id="rId20"/>
    <p:sldId id="329" r:id="rId21"/>
    <p:sldId id="331" r:id="rId22"/>
    <p:sldId id="330" r:id="rId23"/>
    <p:sldId id="332" r:id="rId24"/>
    <p:sldId id="333" r:id="rId25"/>
    <p:sldId id="334" r:id="rId26"/>
    <p:sldId id="33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31" autoAdjust="0"/>
  </p:normalViewPr>
  <p:slideViewPr>
    <p:cSldViewPr snapToGrid="0">
      <p:cViewPr varScale="1">
        <p:scale>
          <a:sx n="73" d="100"/>
          <a:sy n="73" d="100"/>
        </p:scale>
        <p:origin x="618" y="7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2018/09/08</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2018/09/08</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ZA" dirty="0"/>
              <a:t>Add a footer</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Thank You</a:t>
            </a:r>
            <a:endParaRPr lang="en-ZA" dirty="0"/>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10" name="Content Placeholder 2">
            <a:extLst>
              <a:ext uri="{FF2B5EF4-FFF2-40B4-BE49-F238E27FC236}">
                <a16:creationId xmlns:a16="http://schemas.microsoft.com/office/drawing/2014/main" id="{AFA90A43-BEC4-4B20-96E2-797B03FB82F2}"/>
              </a:ext>
            </a:extLst>
          </p:cNvPr>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2" name="Content Placeholder 2">
            <a:extLst>
              <a:ext uri="{FF2B5EF4-FFF2-40B4-BE49-F238E27FC236}">
                <a16:creationId xmlns:a16="http://schemas.microsoft.com/office/drawing/2014/main" id="{8A2C2023-6C37-4611-ACAF-5F2060202836}"/>
              </a:ext>
            </a:extLst>
          </p:cNvPr>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9DE9AE8C-7574-4D45-B521-6B18054DA7C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0A765A5-BBCE-405E-A4B3-80A660118E84}"/>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Tree>
    <p:extLst>
      <p:ext uri="{BB962C8B-B14F-4D97-AF65-F5344CB8AC3E}">
        <p14:creationId xmlns:p14="http://schemas.microsoft.com/office/powerpoint/2010/main" val="2083656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60312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9" name="Content Placeholder 3">
            <a:extLst>
              <a:ext uri="{FF2B5EF4-FFF2-40B4-BE49-F238E27FC236}">
                <a16:creationId xmlns:a16="http://schemas.microsoft.com/office/drawing/2014/main" id="{2CD5709C-84DE-45F3-AE9B-8B6FD7134AB5}"/>
              </a:ext>
            </a:extLst>
          </p:cNvPr>
          <p:cNvSpPr>
            <a:spLocks noGrp="1"/>
          </p:cNvSpPr>
          <p:nvPr>
            <p:ph sz="half" idx="2"/>
          </p:nvPr>
        </p:nvSpPr>
        <p:spPr>
          <a:xfrm>
            <a:off x="6299886" y="1511250"/>
            <a:ext cx="5460114" cy="46657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2">
            <a:extLst>
              <a:ext uri="{FF2B5EF4-FFF2-40B4-BE49-F238E27FC236}">
                <a16:creationId xmlns:a16="http://schemas.microsoft.com/office/drawing/2014/main" id="{36BB18B1-3B7F-4B18-A1C5-BB7DA443C63F}"/>
              </a:ext>
            </a:extLst>
          </p:cNvPr>
          <p:cNvSpPr>
            <a:spLocks noGrp="1"/>
          </p:cNvSpPr>
          <p:nvPr>
            <p:ph sz="half" idx="1"/>
          </p:nvPr>
        </p:nvSpPr>
        <p:spPr>
          <a:xfrm>
            <a:off x="456816" y="1511250"/>
            <a:ext cx="5460114" cy="46657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5" name="Text Placeholder 2">
            <a:extLst>
              <a:ext uri="{FF2B5EF4-FFF2-40B4-BE49-F238E27FC236}">
                <a16:creationId xmlns:a16="http://schemas.microsoft.com/office/drawing/2014/main" id="{3419BDFB-8FC0-4B89-A29A-8EAC95E9AB99}"/>
              </a:ext>
            </a:extLst>
          </p:cNvPr>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8" name="Text Placeholder 4">
            <a:extLst>
              <a:ext uri="{FF2B5EF4-FFF2-40B4-BE49-F238E27FC236}">
                <a16:creationId xmlns:a16="http://schemas.microsoft.com/office/drawing/2014/main" id="{8E6C2CC0-9AB0-46E9-977A-EF923DCE7FAF}"/>
              </a:ext>
            </a:extLst>
          </p:cNvPr>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Content Placeholder 5">
            <a:extLst>
              <a:ext uri="{FF2B5EF4-FFF2-40B4-BE49-F238E27FC236}">
                <a16:creationId xmlns:a16="http://schemas.microsoft.com/office/drawing/2014/main" id="{28DF954C-A51E-4242-B83E-A826008F5C67}"/>
              </a:ext>
            </a:extLst>
          </p:cNvPr>
          <p:cNvSpPr>
            <a:spLocks noGrp="1"/>
          </p:cNvSpPr>
          <p:nvPr>
            <p:ph sz="quarter" idx="4"/>
          </p:nvPr>
        </p:nvSpPr>
        <p:spPr>
          <a:xfrm>
            <a:off x="6339334" y="2486989"/>
            <a:ext cx="5432666" cy="370267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0" name="Content Placeholder 3">
            <a:extLst>
              <a:ext uri="{FF2B5EF4-FFF2-40B4-BE49-F238E27FC236}">
                <a16:creationId xmlns:a16="http://schemas.microsoft.com/office/drawing/2014/main" id="{600E416E-6162-484A-BA4D-640FA83078A9}"/>
              </a:ext>
            </a:extLst>
          </p:cNvPr>
          <p:cNvSpPr>
            <a:spLocks noGrp="1"/>
          </p:cNvSpPr>
          <p:nvPr>
            <p:ph sz="half" idx="2"/>
          </p:nvPr>
        </p:nvSpPr>
        <p:spPr>
          <a:xfrm>
            <a:off x="431800" y="2486989"/>
            <a:ext cx="5491215" cy="370267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1602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21" name="Content Placeholder 2">
            <a:extLst>
              <a:ext uri="{FF2B5EF4-FFF2-40B4-BE49-F238E27FC236}">
                <a16:creationId xmlns:a16="http://schemas.microsoft.com/office/drawing/2014/main" id="{A8B59DDF-F2BC-491E-92E0-9D2C1398ECE5}"/>
              </a:ext>
            </a:extLst>
          </p:cNvPr>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1229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6" name="Picture Placeholder 2">
            <a:extLst>
              <a:ext uri="{FF2B5EF4-FFF2-40B4-BE49-F238E27FC236}">
                <a16:creationId xmlns:a16="http://schemas.microsoft.com/office/drawing/2014/main"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dirty="0" smtClean="0"/>
              <a:t>Click icon to add picture</a:t>
            </a:r>
            <a:endParaRPr lang="en-US" dirty="0"/>
          </a:p>
        </p:txBody>
      </p:sp>
    </p:spTree>
    <p:extLst>
      <p:ext uri="{BB962C8B-B14F-4D97-AF65-F5344CB8AC3E}">
        <p14:creationId xmlns:p14="http://schemas.microsoft.com/office/powerpoint/2010/main" val="6618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a:t>
            </a:fld>
            <a:endParaRPr lang="en-ZA"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59134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smtClean="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ZA" dirty="0"/>
              <a:t>Enter your caption</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Rectangle: Rounded Corner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6" r:id="rId11"/>
    <p:sldLayoutId id="2147483657" r:id="rId12"/>
    <p:sldLayoutId id="2147483667" r:id="rId13"/>
    <p:sldLayoutId id="2147483668" r:id="rId14"/>
    <p:sldLayoutId id="2147483650" r:id="rId15"/>
    <p:sldLayoutId id="2147483652" r:id="rId16"/>
    <p:sldLayoutId id="2147483669" r:id="rId17"/>
    <p:sldLayoutId id="2147483671" r:id="rId18"/>
    <p:sldLayoutId id="2147483672" r:id="rId19"/>
    <p:sldLayoutId id="2147483670" r:id="rId20"/>
    <p:sldLayoutId id="2147483655" r:id="rId21"/>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FE5D908F-BAEF-2843-BC2F-691696E72E1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1" y="175479"/>
            <a:ext cx="10655455" cy="6507042"/>
          </a:xfrm>
        </p:spPr>
      </p:pic>
      <p:sp>
        <p:nvSpPr>
          <p:cNvPr id="25" name="TextBox 24" descr="Slide accent to title box">
            <a:extLst>
              <a:ext uri="{FF2B5EF4-FFF2-40B4-BE49-F238E27FC236}">
                <a16:creationId xmlns:a16="http://schemas.microsoft.com/office/drawing/2014/main" id="{7EF238CB-AB58-4787-8F9C-A1C16929A2FA}"/>
              </a:ext>
              <a:ext uri="{C183D7F6-B498-43B3-948B-1728B52AA6E4}">
                <adec:decorative xmlns:adec="http://schemas.microsoft.com/office/drawing/2017/decorative" xmlns=""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1005599" y="2795800"/>
            <a:ext cx="5256564" cy="2789776"/>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a:lstStyle/>
          <a:p>
            <a:r>
              <a:rPr lang="en-US" sz="7200" dirty="0" smtClean="0"/>
              <a:t/>
            </a:r>
            <a:br>
              <a:rPr lang="en-US" sz="7200" dirty="0" smtClean="0"/>
            </a:br>
            <a:r>
              <a:rPr lang="en-US" sz="7200" dirty="0" smtClean="0"/>
              <a:t>Basics </a:t>
            </a:r>
            <a:r>
              <a:rPr lang="en-US" sz="7200" dirty="0"/>
              <a:t>of </a:t>
            </a:r>
            <a:r>
              <a:rPr lang="en-US" sz="7200" dirty="0" smtClean="0"/>
              <a:t/>
            </a:r>
            <a:br>
              <a:rPr lang="en-US" sz="7200" dirty="0" smtClean="0"/>
            </a:br>
            <a:r>
              <a:rPr lang="en-US" sz="7200" dirty="0"/>
              <a:t/>
            </a:r>
            <a:br>
              <a:rPr lang="en-US" sz="7200" dirty="0"/>
            </a:br>
            <a:r>
              <a:rPr lang="en-US" sz="7200" dirty="0" smtClean="0"/>
              <a:t>Mechanics</a:t>
            </a:r>
            <a:endParaRPr lang="en-ZA" sz="7200" dirty="0"/>
          </a:p>
        </p:txBody>
      </p:sp>
      <p:sp>
        <p:nvSpPr>
          <p:cNvPr id="20" name="Isosceles Triangle 19" descr="Slide shadow to title box">
            <a:extLst>
              <a:ext uri="{FF2B5EF4-FFF2-40B4-BE49-F238E27FC236}">
                <a16:creationId xmlns:a16="http://schemas.microsoft.com/office/drawing/2014/main" id="{545D50A1-D634-4325-B06C-5450FDF7B818}"/>
              </a:ext>
              <a:ext uri="{C183D7F6-B498-43B3-948B-1728B52AA6E4}">
                <adec:decorative xmlns:adec="http://schemas.microsoft.com/office/drawing/2017/decorative" xmlns="" val="1"/>
              </a:ext>
            </a:extLst>
          </p:cNvPr>
          <p:cNvSpPr/>
          <p:nvPr/>
        </p:nvSpPr>
        <p:spPr>
          <a:xfrm rot="10800000" flipH="1">
            <a:off x="1005599" y="5585576"/>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3899961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0" y="756881"/>
            <a:ext cx="8687356" cy="5762612"/>
          </a:xfrm>
        </p:spPr>
      </p:pic>
      <p:sp>
        <p:nvSpPr>
          <p:cNvPr id="3" name="Title 2"/>
          <p:cNvSpPr>
            <a:spLocks noGrp="1"/>
          </p:cNvSpPr>
          <p:nvPr>
            <p:ph type="ctrTitle"/>
          </p:nvPr>
        </p:nvSpPr>
        <p:spPr>
          <a:xfrm>
            <a:off x="5969726" y="0"/>
            <a:ext cx="5757930" cy="4062549"/>
          </a:xfrm>
        </p:spPr>
        <p:txBody>
          <a:bodyPr/>
          <a:lstStyle/>
          <a:p>
            <a:r>
              <a:rPr lang="en-IN" sz="6000" dirty="0" smtClean="0"/>
              <a:t>Joints</a:t>
            </a:r>
            <a:endParaRPr lang="en-IN" sz="6000" dirty="0"/>
          </a:p>
        </p:txBody>
      </p:sp>
      <p:sp>
        <p:nvSpPr>
          <p:cNvPr id="4" name="Subtitle 3"/>
          <p:cNvSpPr>
            <a:spLocks noGrp="1"/>
          </p:cNvSpPr>
          <p:nvPr>
            <p:ph type="subTitle" idx="1"/>
          </p:nvPr>
        </p:nvSpPr>
        <p:spPr>
          <a:xfrm>
            <a:off x="6178731" y="997856"/>
            <a:ext cx="5368836" cy="2659743"/>
          </a:xfrm>
        </p:spPr>
        <p:txBody>
          <a:bodyPr/>
          <a:lstStyle/>
          <a:p>
            <a:pPr algn="just"/>
            <a:r>
              <a:rPr lang="en-US" sz="2800" dirty="0"/>
              <a:t>A joint is a connection between two or more links at their nodes, which allows motion to occur between the links. A pivot is a joint that allows rotary motion, A slider is a joint that allows linear motion. </a:t>
            </a:r>
            <a:endParaRPr lang="en-US" sz="2800" dirty="0"/>
          </a:p>
        </p:txBody>
      </p:sp>
      <p:sp>
        <p:nvSpPr>
          <p:cNvPr id="5" name="Slide Number Placeholder 4"/>
          <p:cNvSpPr>
            <a:spLocks noGrp="1"/>
          </p:cNvSpPr>
          <p:nvPr>
            <p:ph type="sldNum" sz="quarter" idx="12"/>
          </p:nvPr>
        </p:nvSpPr>
        <p:spPr/>
        <p:txBody>
          <a:bodyPr/>
          <a:lstStyle/>
          <a:p>
            <a:fld id="{19B51A1E-902D-48AF-9020-955120F399B6}" type="slidenum">
              <a:rPr lang="en-ZA" smtClean="0"/>
              <a:pPr/>
              <a:t>10</a:t>
            </a:fld>
            <a:endParaRPr lang="en-ZA" dirty="0"/>
          </a:p>
        </p:txBody>
      </p:sp>
    </p:spTree>
    <p:extLst>
      <p:ext uri="{BB962C8B-B14F-4D97-AF65-F5344CB8AC3E}">
        <p14:creationId xmlns:p14="http://schemas.microsoft.com/office/powerpoint/2010/main" val="22991878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b="1" dirty="0" smtClean="0"/>
              <a:t>Classification</a:t>
            </a:r>
            <a:endParaRPr lang="en-IN" sz="6000" dirty="0"/>
          </a:p>
        </p:txBody>
      </p:sp>
      <p:sp>
        <p:nvSpPr>
          <p:cNvPr id="3" name="Content Placeholder 2"/>
          <p:cNvSpPr>
            <a:spLocks noGrp="1"/>
          </p:cNvSpPr>
          <p:nvPr>
            <p:ph idx="1"/>
          </p:nvPr>
        </p:nvSpPr>
        <p:spPr>
          <a:xfrm>
            <a:off x="432000" y="1230996"/>
            <a:ext cx="9064697" cy="4679250"/>
          </a:xfrm>
        </p:spPr>
        <p:txBody>
          <a:bodyPr/>
          <a:lstStyle/>
          <a:p>
            <a:pPr algn="just"/>
            <a:r>
              <a:rPr lang="en-US" sz="2500" dirty="0" smtClean="0"/>
              <a:t>Basically the Kinematic Joints are classified into two categories based on the type of contact between the two members making a joint. It can be point, line or area contact.</a:t>
            </a:r>
          </a:p>
          <a:p>
            <a:pPr algn="just"/>
            <a:r>
              <a:rPr lang="en-US" sz="2500" dirty="0" smtClean="0"/>
              <a:t>1. Lower pair joint.</a:t>
            </a:r>
          </a:p>
          <a:p>
            <a:pPr algn="just"/>
            <a:r>
              <a:rPr lang="en-US" sz="2500" dirty="0" smtClean="0"/>
              <a:t>2. Higher pair joint.</a:t>
            </a:r>
          </a:p>
          <a:p>
            <a:pPr algn="just"/>
            <a:r>
              <a:rPr lang="en-US" sz="2500" dirty="0" smtClean="0"/>
              <a:t>But a third category of kinematic joint can also be created which is comprised of the joints formed by combination of two or more lower and/or higher pair joints. Such joints are termed as Compound Joints.</a:t>
            </a:r>
          </a:p>
          <a:p>
            <a:pPr algn="just"/>
            <a:r>
              <a:rPr lang="en-US" sz="2500" dirty="0" smtClean="0"/>
              <a:t>3. Compound Joints</a:t>
            </a:r>
          </a:p>
          <a:p>
            <a:pPr algn="just"/>
            <a:endParaRPr lang="en-IN" sz="2500" dirty="0"/>
          </a:p>
        </p:txBody>
      </p:sp>
      <p:sp>
        <p:nvSpPr>
          <p:cNvPr id="4" name="Slide Number Placeholder 3"/>
          <p:cNvSpPr>
            <a:spLocks noGrp="1"/>
          </p:cNvSpPr>
          <p:nvPr>
            <p:ph type="sldNum" sz="quarter" idx="33"/>
          </p:nvPr>
        </p:nvSpPr>
        <p:spPr/>
        <p:txBody>
          <a:bodyPr/>
          <a:lstStyle/>
          <a:p>
            <a:fld id="{19B51A1E-902D-48AF-9020-955120F399B6}" type="slidenum">
              <a:rPr lang="en-ZA" smtClean="0"/>
              <a:pPr/>
              <a:t>11</a:t>
            </a:fld>
            <a:endParaRPr lang="en-ZA" dirty="0"/>
          </a:p>
        </p:txBody>
      </p:sp>
    </p:spTree>
    <p:extLst>
      <p:ext uri="{BB962C8B-B14F-4D97-AF65-F5344CB8AC3E}">
        <p14:creationId xmlns:p14="http://schemas.microsoft.com/office/powerpoint/2010/main" val="37356102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588C9C3E-7C4B-EA46-9848-A17249AC33B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28215" y="0"/>
            <a:ext cx="10338693" cy="6858000"/>
          </a:xfrm>
        </p:spPr>
      </p:pic>
      <p:sp>
        <p:nvSpPr>
          <p:cNvPr id="15" name="Freeform 5" descr="Hollow accent">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31" name="TextBox 30" descr="Flag accent to title">
            <a:extLst>
              <a:ext uri="{FF2B5EF4-FFF2-40B4-BE49-F238E27FC236}">
                <a16:creationId xmlns:a16="http://schemas.microsoft.com/office/drawing/2014/main" id="{8FC2E368-898A-440B-A15C-4C5FB13C57D2}"/>
              </a:ext>
              <a:ext uri="{C183D7F6-B498-43B3-948B-1728B52AA6E4}">
                <adec:decorative xmlns:adec="http://schemas.microsoft.com/office/drawing/2017/decorative" xmlns="" val="1"/>
              </a:ext>
            </a:extLst>
          </p:cNvPr>
          <p:cNvSpPr txBox="1">
            <a:spLocks/>
          </p:cNvSpPr>
          <p:nvPr/>
        </p:nvSpPr>
        <p:spPr>
          <a:xfrm flipH="1">
            <a:off x="1116405" y="2562059"/>
            <a:ext cx="2494930" cy="313976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21" name="Isosceles Triangle 20" descr="Shadow accent to title">
            <a:extLst>
              <a:ext uri="{FF2B5EF4-FFF2-40B4-BE49-F238E27FC236}">
                <a16:creationId xmlns:a16="http://schemas.microsoft.com/office/drawing/2014/main" id="{59A98ED3-718C-409B-BC1D-07842F9F58EB}"/>
              </a:ext>
              <a:ext uri="{C183D7F6-B498-43B3-948B-1728B52AA6E4}">
                <adec:decorative xmlns:adec="http://schemas.microsoft.com/office/drawing/2017/decorative" xmlns="" val="1"/>
              </a:ext>
            </a:extLst>
          </p:cNvPr>
          <p:cNvSpPr/>
          <p:nvPr/>
        </p:nvSpPr>
        <p:spPr>
          <a:xfrm rot="10800000" flipH="1">
            <a:off x="3135086" y="5218342"/>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135087" y="1639657"/>
            <a:ext cx="5434148" cy="3578685"/>
          </a:xfrm>
        </p:spPr>
        <p:txBody>
          <a:bodyPr/>
          <a:lstStyle/>
          <a:p>
            <a:r>
              <a:rPr lang="en-US" sz="6000" dirty="0" smtClean="0"/>
              <a:t>Lower Pair Joints</a:t>
            </a:r>
            <a:endParaRPr lang="en-ZA" sz="6000"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344091" y="2562059"/>
            <a:ext cx="4854106" cy="2427952"/>
          </a:xfrm>
        </p:spPr>
        <p:txBody>
          <a:bodyPr/>
          <a:lstStyle/>
          <a:p>
            <a:pPr algn="just"/>
            <a:r>
              <a:rPr lang="en-US" sz="1800" dirty="0"/>
              <a:t>The two members forming a lower pair joint have area contact between the two surfaces. The contact stress is thus small for lower pair joint as compared to higher pair joints. Lower pair joints have long service life as the wear and stress is spread over larger surface area of contact and also allows for better lubrication. The degrees of freedom for a lower pair of joint is usually less as the requirement for area contact between the members constrains the geometry of the joint</a:t>
            </a:r>
            <a:r>
              <a:rPr lang="en-US" sz="1800" dirty="0" smtClean="0"/>
              <a:t>.</a:t>
            </a:r>
            <a:endParaRPr lang="en-US" sz="1800"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a:lstStyle/>
          <a:p>
            <a:fld id="{19B51A1E-902D-48AF-9020-955120F399B6}" type="slidenum">
              <a:rPr lang="en-ZA" smtClean="0"/>
              <a:pPr/>
              <a:t>12</a:t>
            </a:fld>
            <a:endParaRPr lang="en-ZA" dirty="0"/>
          </a:p>
        </p:txBody>
      </p:sp>
    </p:spTree>
    <p:extLst>
      <p:ext uri="{BB962C8B-B14F-4D97-AF65-F5344CB8AC3E}">
        <p14:creationId xmlns:p14="http://schemas.microsoft.com/office/powerpoint/2010/main" val="21176954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6CDA85C-88C0-6444-B1E8-D661956A20E8}"/>
              </a:ext>
            </a:extLst>
          </p:cNvPr>
          <p:cNvPicPr>
            <a:picLocks noGrp="1" noChangeAspect="1"/>
          </p:cNvPicPr>
          <p:nvPr>
            <p:ph type="pic" sz="quarter" idx="36"/>
          </p:nvPr>
        </p:nvPicPr>
        <p:blipFill>
          <a:blip r:embed="rId2">
            <a:extLst>
              <a:ext uri="{28A0092B-C50C-407E-A947-70E740481C1C}">
                <a14:useLocalDpi xmlns:a14="http://schemas.microsoft.com/office/drawing/2010/main" val="0"/>
              </a:ext>
            </a:extLst>
          </a:blip>
          <a:stretch>
            <a:fillRect/>
          </a:stretch>
        </p:blipFill>
        <p:spPr>
          <a:xfrm>
            <a:off x="6282691" y="1593669"/>
            <a:ext cx="4938302" cy="4187982"/>
          </a:xfrm>
        </p:spPr>
      </p:pic>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351029" y="976471"/>
            <a:ext cx="5472000" cy="432000"/>
          </a:xfrm>
        </p:spPr>
        <p:txBody>
          <a:bodyPr/>
          <a:lstStyle/>
          <a:p>
            <a:r>
              <a:rPr lang="en-ZA" dirty="0" smtClean="0"/>
              <a:t>Revolute Joint</a:t>
            </a:r>
            <a:endParaRPr lang="en-ZA"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351029" y="2090057"/>
            <a:ext cx="5472000" cy="4101943"/>
          </a:xfrm>
        </p:spPr>
        <p:txBody>
          <a:bodyPr/>
          <a:lstStyle/>
          <a:p>
            <a:pPr marL="0" indent="0" algn="just">
              <a:buNone/>
            </a:pPr>
            <a:r>
              <a:rPr lang="en-US" sz="2400" dirty="0">
                <a:solidFill>
                  <a:schemeClr val="tx1"/>
                </a:solidFill>
              </a:rPr>
              <a:t>A revolute joint (also called pin joint or hinge joint) is a </a:t>
            </a:r>
            <a:r>
              <a:rPr lang="en-US" sz="2400" dirty="0" smtClean="0">
                <a:solidFill>
                  <a:schemeClr val="tx1"/>
                </a:solidFill>
              </a:rPr>
              <a:t>1DoF kinematic </a:t>
            </a:r>
            <a:r>
              <a:rPr lang="en-US" sz="2400" dirty="0">
                <a:solidFill>
                  <a:schemeClr val="tx1"/>
                </a:solidFill>
              </a:rPr>
              <a:t>pair used in mechanisms</a:t>
            </a:r>
            <a:r>
              <a:rPr lang="en-US" sz="2400" dirty="0" smtClean="0">
                <a:solidFill>
                  <a:schemeClr val="tx1"/>
                </a:solidFill>
              </a:rPr>
              <a:t>.</a:t>
            </a:r>
            <a:r>
              <a:rPr lang="en-US" sz="2400" dirty="0">
                <a:solidFill>
                  <a:schemeClr val="tx1"/>
                </a:solidFill>
              </a:rPr>
              <a:t> Revolute joints provide single-axis rotation function used in many places such as door hinges, folding mechanisms, and other </a:t>
            </a:r>
            <a:r>
              <a:rPr lang="en-US" sz="2400" dirty="0" smtClean="0">
                <a:solidFill>
                  <a:schemeClr val="tx1"/>
                </a:solidFill>
              </a:rPr>
              <a:t>uniaxial </a:t>
            </a:r>
            <a:r>
              <a:rPr lang="en-US" sz="2400" dirty="0">
                <a:solidFill>
                  <a:schemeClr val="tx1"/>
                </a:solidFill>
              </a:rPr>
              <a:t>rotation devices</a:t>
            </a:r>
            <a:r>
              <a:rPr lang="en-US" sz="2400" dirty="0" smtClean="0">
                <a:solidFill>
                  <a:schemeClr val="tx1"/>
                </a:solidFill>
              </a:rPr>
              <a:t>.</a:t>
            </a:r>
            <a:r>
              <a:rPr lang="en-US" sz="2400" dirty="0">
                <a:solidFill>
                  <a:schemeClr val="tx1"/>
                </a:solidFill>
              </a:rPr>
              <a:t> </a:t>
            </a:r>
            <a:r>
              <a:rPr lang="en-US" sz="2400" dirty="0" smtClean="0">
                <a:solidFill>
                  <a:schemeClr val="tx1"/>
                </a:solidFill>
              </a:rPr>
              <a:t>They </a:t>
            </a:r>
            <a:r>
              <a:rPr lang="en-US" sz="2400" dirty="0">
                <a:solidFill>
                  <a:schemeClr val="tx1"/>
                </a:solidFill>
              </a:rPr>
              <a:t>do not allow translation</a:t>
            </a:r>
            <a:r>
              <a:rPr lang="en-US" sz="2400" dirty="0" smtClean="0">
                <a:solidFill>
                  <a:schemeClr val="tx1"/>
                </a:solidFill>
              </a:rPr>
              <a:t>, or sliding linear motion.</a:t>
            </a:r>
            <a:endParaRPr lang="en-ZA" sz="2400" dirty="0">
              <a:solidFill>
                <a:schemeClr val="tx1"/>
              </a:solidFill>
            </a:endParaRPr>
          </a:p>
        </p:txBody>
      </p:sp>
      <p:sp>
        <p:nvSpPr>
          <p:cNvPr id="66" name="Freeform 5" descr="Hollow accent block">
            <a:extLst>
              <a:ext uri="{FF2B5EF4-FFF2-40B4-BE49-F238E27FC236}">
                <a16:creationId xmlns:a16="http://schemas.microsoft.com/office/drawing/2014/main" id="{3EEE5409-3F6C-485D-B4C2-5247917F1018}"/>
              </a:ext>
              <a:ext uri="{C183D7F6-B498-43B3-948B-1728B52AA6E4}">
                <adec:decorative xmlns:adec="http://schemas.microsoft.com/office/drawing/2017/decorative" xmlns="" val="1"/>
              </a:ext>
            </a:extLst>
          </p:cNvPr>
          <p:cNvSpPr>
            <a:spLocks noChangeAspect="1"/>
          </p:cNvSpPr>
          <p:nvPr/>
        </p:nvSpPr>
        <p:spPr bwMode="auto">
          <a:xfrm>
            <a:off x="5363366" y="497489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7" name="Freeform 5" descr="Solid accent block">
            <a:extLst>
              <a:ext uri="{FF2B5EF4-FFF2-40B4-BE49-F238E27FC236}">
                <a16:creationId xmlns:a16="http://schemas.microsoft.com/office/drawing/2014/main" id="{0D74D4D5-6A4C-4248-8A92-B8CA1C918EB6}"/>
              </a:ext>
              <a:ext uri="{C183D7F6-B498-43B3-948B-1728B52AA6E4}">
                <adec:decorative xmlns:adec="http://schemas.microsoft.com/office/drawing/2017/decorative" xmlns="" val="1"/>
              </a:ext>
            </a:extLst>
          </p:cNvPr>
          <p:cNvSpPr>
            <a:spLocks noChangeAspect="1"/>
          </p:cNvSpPr>
          <p:nvPr/>
        </p:nvSpPr>
        <p:spPr bwMode="auto">
          <a:xfrm>
            <a:off x="6339325" y="4742987"/>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13</a:t>
            </a:fld>
            <a:endParaRPr lang="en-ZA" dirty="0"/>
          </a:p>
        </p:txBody>
      </p:sp>
    </p:spTree>
    <p:extLst>
      <p:ext uri="{BB962C8B-B14F-4D97-AF65-F5344CB8AC3E}">
        <p14:creationId xmlns:p14="http://schemas.microsoft.com/office/powerpoint/2010/main" val="36407016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6CDA85C-88C0-6444-B1E8-D661956A20E8}"/>
              </a:ext>
            </a:extLst>
          </p:cNvPr>
          <p:cNvPicPr>
            <a:picLocks noGrp="1" noChangeAspect="1"/>
          </p:cNvPicPr>
          <p:nvPr>
            <p:ph type="pic" sz="quarter" idx="36"/>
          </p:nvPr>
        </p:nvPicPr>
        <p:blipFill>
          <a:blip r:embed="rId2">
            <a:extLst>
              <a:ext uri="{28A0092B-C50C-407E-A947-70E740481C1C}">
                <a14:useLocalDpi xmlns:a14="http://schemas.microsoft.com/office/drawing/2010/main" val="0"/>
              </a:ext>
            </a:extLst>
          </a:blip>
          <a:stretch>
            <a:fillRect/>
          </a:stretch>
        </p:blipFill>
        <p:spPr>
          <a:xfrm>
            <a:off x="6361610" y="1631171"/>
            <a:ext cx="5366045" cy="4247115"/>
          </a:xfrm>
        </p:spPr>
      </p:pic>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351029" y="976471"/>
            <a:ext cx="5472000" cy="432000"/>
          </a:xfrm>
        </p:spPr>
        <p:txBody>
          <a:bodyPr/>
          <a:lstStyle/>
          <a:p>
            <a:r>
              <a:rPr lang="en-ZA" dirty="0" smtClean="0"/>
              <a:t>Prismatic</a:t>
            </a:r>
            <a:r>
              <a:rPr lang="en-ZA" dirty="0" smtClean="0"/>
              <a:t> Joint</a:t>
            </a:r>
            <a:endParaRPr lang="en-ZA"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351029" y="1631171"/>
            <a:ext cx="5472000" cy="4560830"/>
          </a:xfrm>
        </p:spPr>
        <p:txBody>
          <a:bodyPr/>
          <a:lstStyle/>
          <a:p>
            <a:pPr algn="just"/>
            <a:r>
              <a:rPr lang="en-US" sz="2200" dirty="0"/>
              <a:t>A prismatic joint provides a linear sliding movement between two bodies, and is often called a slider, as in the slider-crank linkage. A prismatic pair is also called as sliding pair. A prismatic joint can be formed with a polygonal cross-section to resist rotation</a:t>
            </a:r>
            <a:r>
              <a:rPr lang="en-US" sz="2200" dirty="0" smtClean="0"/>
              <a:t>.</a:t>
            </a:r>
            <a:endParaRPr lang="en-US" sz="2200" dirty="0"/>
          </a:p>
          <a:p>
            <a:pPr algn="just"/>
            <a:r>
              <a:rPr lang="en-US" sz="2200" dirty="0"/>
              <a:t>The relative position of two bodies connected by a prismatic joint is defined by the amount of linear slide of one relative to the other one. This one parameter movement identifies this joint as a </a:t>
            </a:r>
            <a:r>
              <a:rPr lang="en-US" sz="2200" dirty="0" smtClean="0"/>
              <a:t>1DoF</a:t>
            </a:r>
            <a:r>
              <a:rPr lang="en-US" sz="2200" dirty="0"/>
              <a:t> kinematic pair</a:t>
            </a:r>
            <a:r>
              <a:rPr lang="en-US" sz="2200" dirty="0" smtClean="0"/>
              <a:t>.</a:t>
            </a:r>
            <a:endParaRPr lang="en-US" sz="2200" dirty="0"/>
          </a:p>
          <a:p>
            <a:pPr algn="just"/>
            <a:r>
              <a:rPr lang="en-US" sz="2200" dirty="0"/>
              <a:t>Prismatic joints provide single-axis sliding often found in hydraulic and pneumatic cylinders</a:t>
            </a:r>
          </a:p>
        </p:txBody>
      </p:sp>
      <p:sp>
        <p:nvSpPr>
          <p:cNvPr id="66" name="Freeform 5" descr="Hollow accent block">
            <a:extLst>
              <a:ext uri="{FF2B5EF4-FFF2-40B4-BE49-F238E27FC236}">
                <a16:creationId xmlns:a16="http://schemas.microsoft.com/office/drawing/2014/main" id="{3EEE5409-3F6C-485D-B4C2-5247917F1018}"/>
              </a:ext>
              <a:ext uri="{C183D7F6-B498-43B3-948B-1728B52AA6E4}">
                <adec:decorative xmlns:adec="http://schemas.microsoft.com/office/drawing/2017/decorative" xmlns="" val="1"/>
              </a:ext>
            </a:extLst>
          </p:cNvPr>
          <p:cNvSpPr>
            <a:spLocks noChangeAspect="1"/>
          </p:cNvSpPr>
          <p:nvPr/>
        </p:nvSpPr>
        <p:spPr bwMode="auto">
          <a:xfrm>
            <a:off x="5926301" y="4863831"/>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7" name="Freeform 5" descr="Solid accent block">
            <a:extLst>
              <a:ext uri="{FF2B5EF4-FFF2-40B4-BE49-F238E27FC236}">
                <a16:creationId xmlns:a16="http://schemas.microsoft.com/office/drawing/2014/main" id="{0D74D4D5-6A4C-4248-8A92-B8CA1C918EB6}"/>
              </a:ext>
              <a:ext uri="{C183D7F6-B498-43B3-948B-1728B52AA6E4}">
                <adec:decorative xmlns:adec="http://schemas.microsoft.com/office/drawing/2017/decorative" xmlns="" val="1"/>
              </a:ext>
            </a:extLst>
          </p:cNvPr>
          <p:cNvSpPr>
            <a:spLocks noChangeAspect="1"/>
          </p:cNvSpPr>
          <p:nvPr/>
        </p:nvSpPr>
        <p:spPr bwMode="auto">
          <a:xfrm>
            <a:off x="6532514" y="4829091"/>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14</a:t>
            </a:fld>
            <a:endParaRPr lang="en-ZA" dirty="0"/>
          </a:p>
        </p:txBody>
      </p:sp>
    </p:spTree>
    <p:extLst>
      <p:ext uri="{BB962C8B-B14F-4D97-AF65-F5344CB8AC3E}">
        <p14:creationId xmlns:p14="http://schemas.microsoft.com/office/powerpoint/2010/main" val="6134434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6CDA85C-88C0-6444-B1E8-D661956A20E8}"/>
              </a:ext>
            </a:extLst>
          </p:cNvPr>
          <p:cNvPicPr>
            <a:picLocks noGrp="1" noChangeAspect="1"/>
          </p:cNvPicPr>
          <p:nvPr>
            <p:ph type="pic" sz="quarter" idx="36"/>
          </p:nvPr>
        </p:nvPicPr>
        <p:blipFill>
          <a:blip r:embed="rId2">
            <a:extLst>
              <a:ext uri="{28A0092B-C50C-407E-A947-70E740481C1C}">
                <a14:useLocalDpi xmlns:a14="http://schemas.microsoft.com/office/drawing/2010/main" val="0"/>
              </a:ext>
            </a:extLst>
          </a:blip>
          <a:stretch>
            <a:fillRect/>
          </a:stretch>
        </p:blipFill>
        <p:spPr>
          <a:xfrm>
            <a:off x="6518366" y="1408471"/>
            <a:ext cx="5209290" cy="4559440"/>
          </a:xfrm>
        </p:spPr>
      </p:pic>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351029" y="976471"/>
            <a:ext cx="5472000" cy="432000"/>
          </a:xfrm>
        </p:spPr>
        <p:txBody>
          <a:bodyPr/>
          <a:lstStyle/>
          <a:p>
            <a:r>
              <a:rPr lang="en-ZA" dirty="0" smtClean="0"/>
              <a:t>Screw / Helical</a:t>
            </a:r>
            <a:r>
              <a:rPr lang="en-ZA" dirty="0" smtClean="0"/>
              <a:t> Joint</a:t>
            </a:r>
            <a:endParaRPr lang="en-ZA"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351029" y="1631171"/>
            <a:ext cx="5472000" cy="4560830"/>
          </a:xfrm>
        </p:spPr>
        <p:txBody>
          <a:bodyPr/>
          <a:lstStyle/>
          <a:p>
            <a:pPr algn="just"/>
            <a:r>
              <a:rPr lang="en-US" sz="2100" dirty="0"/>
              <a:t>A screw </a:t>
            </a:r>
            <a:r>
              <a:rPr lang="en-US" sz="2100" dirty="0" smtClean="0"/>
              <a:t>joint or helical joint</a:t>
            </a:r>
            <a:r>
              <a:rPr lang="en-US" sz="2100" dirty="0"/>
              <a:t> is </a:t>
            </a:r>
            <a:r>
              <a:rPr lang="en-US" sz="2100" dirty="0" smtClean="0"/>
              <a:t>a 1DoF</a:t>
            </a:r>
            <a:r>
              <a:rPr lang="en-US" sz="2100" dirty="0"/>
              <a:t> kinematic pair used in mechanisms</a:t>
            </a:r>
            <a:r>
              <a:rPr lang="en-US" sz="2100" dirty="0" smtClean="0"/>
              <a:t>.</a:t>
            </a:r>
            <a:r>
              <a:rPr lang="en-US" sz="2100" dirty="0"/>
              <a:t> Screw joints provide single-axis translation by utilizing the threads of the threaded rod to provide such translation. This type of joint is used primarily on most types of linear actuators and certain types of </a:t>
            </a:r>
            <a:r>
              <a:rPr lang="en-US" sz="2100" dirty="0" smtClean="0"/>
              <a:t>Cartesian </a:t>
            </a:r>
            <a:r>
              <a:rPr lang="en-US" sz="2100" dirty="0"/>
              <a:t>robots</a:t>
            </a:r>
            <a:r>
              <a:rPr lang="en-US" sz="2100" dirty="0" smtClean="0"/>
              <a:t>.</a:t>
            </a:r>
            <a:endParaRPr lang="en-US" sz="2100" dirty="0"/>
          </a:p>
          <a:p>
            <a:pPr algn="just"/>
            <a:r>
              <a:rPr lang="en-US" sz="2100" dirty="0"/>
              <a:t>A Screw joint is sometimes considered as a separate type but it is actually a variation of bolted joint. The difference is that a screw is used rather that bolt, thus requiring an internal thread in one of the jointed parts. This can save space, however, continuous reuse of the thread would probably damage the coils, making the whole part unsuitable</a:t>
            </a:r>
          </a:p>
        </p:txBody>
      </p:sp>
      <p:sp>
        <p:nvSpPr>
          <p:cNvPr id="66" name="Freeform 5" descr="Hollow accent block">
            <a:extLst>
              <a:ext uri="{FF2B5EF4-FFF2-40B4-BE49-F238E27FC236}">
                <a16:creationId xmlns:a16="http://schemas.microsoft.com/office/drawing/2014/main" id="{3EEE5409-3F6C-485D-B4C2-5247917F1018}"/>
              </a:ext>
              <a:ext uri="{C183D7F6-B498-43B3-948B-1728B52AA6E4}">
                <adec:decorative xmlns:adec="http://schemas.microsoft.com/office/drawing/2017/decorative" xmlns="" val="1"/>
              </a:ext>
            </a:extLst>
          </p:cNvPr>
          <p:cNvSpPr>
            <a:spLocks noChangeAspect="1"/>
          </p:cNvSpPr>
          <p:nvPr/>
        </p:nvSpPr>
        <p:spPr bwMode="auto">
          <a:xfrm>
            <a:off x="5928509" y="5063925"/>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7" name="Freeform 5" descr="Solid accent block">
            <a:extLst>
              <a:ext uri="{FF2B5EF4-FFF2-40B4-BE49-F238E27FC236}">
                <a16:creationId xmlns:a16="http://schemas.microsoft.com/office/drawing/2014/main" id="{0D74D4D5-6A4C-4248-8A92-B8CA1C918EB6}"/>
              </a:ext>
              <a:ext uri="{C183D7F6-B498-43B3-948B-1728B52AA6E4}">
                <adec:decorative xmlns:adec="http://schemas.microsoft.com/office/drawing/2017/decorative" xmlns="" val="1"/>
              </a:ext>
            </a:extLst>
          </p:cNvPr>
          <p:cNvSpPr>
            <a:spLocks noChangeAspect="1"/>
          </p:cNvSpPr>
          <p:nvPr/>
        </p:nvSpPr>
        <p:spPr bwMode="auto">
          <a:xfrm>
            <a:off x="6650080" y="4752199"/>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15</a:t>
            </a:fld>
            <a:endParaRPr lang="en-ZA" dirty="0"/>
          </a:p>
        </p:txBody>
      </p:sp>
    </p:spTree>
    <p:extLst>
      <p:ext uri="{BB962C8B-B14F-4D97-AF65-F5344CB8AC3E}">
        <p14:creationId xmlns:p14="http://schemas.microsoft.com/office/powerpoint/2010/main" val="41153727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351029" y="976471"/>
            <a:ext cx="5472000" cy="432000"/>
          </a:xfrm>
        </p:spPr>
        <p:txBody>
          <a:bodyPr/>
          <a:lstStyle/>
          <a:p>
            <a:r>
              <a:rPr lang="en-ZA" dirty="0" smtClean="0"/>
              <a:t>Cylindrical Joint</a:t>
            </a:r>
            <a:endParaRPr lang="en-ZA"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351029" y="2090057"/>
            <a:ext cx="5472000" cy="4101943"/>
          </a:xfrm>
        </p:spPr>
        <p:txBody>
          <a:bodyPr/>
          <a:lstStyle/>
          <a:p>
            <a:pPr algn="just"/>
            <a:r>
              <a:rPr lang="en-US" sz="2400" dirty="0"/>
              <a:t>A cylindrical joint is a </a:t>
            </a:r>
            <a:r>
              <a:rPr lang="en-US" sz="2400" dirty="0" smtClean="0"/>
              <a:t>2DoF kinematic </a:t>
            </a:r>
            <a:r>
              <a:rPr lang="en-US" sz="2400" dirty="0"/>
              <a:t>pair used in mechanisms</a:t>
            </a:r>
            <a:r>
              <a:rPr lang="en-US" sz="2400" dirty="0" smtClean="0"/>
              <a:t>.</a:t>
            </a:r>
            <a:r>
              <a:rPr lang="en-US" sz="2400" dirty="0"/>
              <a:t> Cylindrical joints provide single-axis sliding function as well as a single axis rotation, providing a way for two rigid bodies to translate and rotate freely. This can be pictured by an unsecured axle mounted on a chassis, as it may freely rotate and translate</a:t>
            </a:r>
          </a:p>
        </p:txBody>
      </p:sp>
      <p:sp>
        <p:nvSpPr>
          <p:cNvPr id="66" name="Freeform 5" descr="Hollow accent block">
            <a:extLst>
              <a:ext uri="{FF2B5EF4-FFF2-40B4-BE49-F238E27FC236}">
                <a16:creationId xmlns:a16="http://schemas.microsoft.com/office/drawing/2014/main" id="{3EEE5409-3F6C-485D-B4C2-5247917F1018}"/>
              </a:ext>
              <a:ext uri="{C183D7F6-B498-43B3-948B-1728B52AA6E4}">
                <adec:decorative xmlns:adec="http://schemas.microsoft.com/office/drawing/2017/decorative" xmlns="" val="1"/>
              </a:ext>
            </a:extLst>
          </p:cNvPr>
          <p:cNvSpPr>
            <a:spLocks noChangeAspect="1"/>
          </p:cNvSpPr>
          <p:nvPr/>
        </p:nvSpPr>
        <p:spPr bwMode="auto">
          <a:xfrm>
            <a:off x="5363366" y="497489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7" name="Freeform 5" descr="Solid accent block">
            <a:extLst>
              <a:ext uri="{FF2B5EF4-FFF2-40B4-BE49-F238E27FC236}">
                <a16:creationId xmlns:a16="http://schemas.microsoft.com/office/drawing/2014/main" id="{0D74D4D5-6A4C-4248-8A92-B8CA1C918EB6}"/>
              </a:ext>
              <a:ext uri="{C183D7F6-B498-43B3-948B-1728B52AA6E4}">
                <adec:decorative xmlns:adec="http://schemas.microsoft.com/office/drawing/2017/decorative" xmlns="" val="1"/>
              </a:ext>
            </a:extLst>
          </p:cNvPr>
          <p:cNvSpPr>
            <a:spLocks noChangeAspect="1"/>
          </p:cNvSpPr>
          <p:nvPr/>
        </p:nvSpPr>
        <p:spPr bwMode="auto">
          <a:xfrm>
            <a:off x="6463457" y="4711590"/>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16</a:t>
            </a:fld>
            <a:endParaRPr lang="en-ZA" dirty="0"/>
          </a:p>
        </p:txBody>
      </p:sp>
      <p:pic>
        <p:nvPicPr>
          <p:cNvPr id="8" name="Picture Placeholder 7">
            <a:extLst>
              <a:ext uri="{FF2B5EF4-FFF2-40B4-BE49-F238E27FC236}">
                <a16:creationId xmlns:a16="http://schemas.microsoft.com/office/drawing/2014/main" id="{C6CDA85C-88C0-6444-B1E8-D661956A20E8}"/>
              </a:ext>
            </a:extLst>
          </p:cNvPr>
          <p:cNvPicPr>
            <a:picLocks noGrp="1" noChangeAspect="1"/>
          </p:cNvPicPr>
          <p:nvPr>
            <p:ph type="pic" sz="quarter" idx="36"/>
          </p:nvPr>
        </p:nvPicPr>
        <p:blipFill>
          <a:blip r:embed="rId2">
            <a:extLst>
              <a:ext uri="{28A0092B-C50C-407E-A947-70E740481C1C}">
                <a14:useLocalDpi xmlns:a14="http://schemas.microsoft.com/office/drawing/2010/main" val="0"/>
              </a:ext>
            </a:extLst>
          </a:blip>
          <a:stretch>
            <a:fillRect/>
          </a:stretch>
        </p:blipFill>
        <p:spPr>
          <a:xfrm>
            <a:off x="6282692" y="1517309"/>
            <a:ext cx="5511800" cy="4759933"/>
          </a:xfrm>
        </p:spPr>
      </p:pic>
    </p:spTree>
    <p:extLst>
      <p:ext uri="{BB962C8B-B14F-4D97-AF65-F5344CB8AC3E}">
        <p14:creationId xmlns:p14="http://schemas.microsoft.com/office/powerpoint/2010/main" val="22553922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351029" y="976471"/>
            <a:ext cx="5472000" cy="432000"/>
          </a:xfrm>
        </p:spPr>
        <p:txBody>
          <a:bodyPr/>
          <a:lstStyle/>
          <a:p>
            <a:r>
              <a:rPr lang="en-ZA" dirty="0" smtClean="0"/>
              <a:t>Spherical Joint</a:t>
            </a:r>
            <a:endParaRPr lang="en-ZA"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351028" y="2090057"/>
            <a:ext cx="5379727" cy="4101943"/>
          </a:xfrm>
        </p:spPr>
        <p:txBody>
          <a:bodyPr/>
          <a:lstStyle/>
          <a:p>
            <a:pPr algn="just"/>
            <a:r>
              <a:rPr lang="en-US" sz="2500" dirty="0"/>
              <a:t>A </a:t>
            </a:r>
            <a:r>
              <a:rPr lang="en-US" sz="2500" dirty="0" smtClean="0"/>
              <a:t>spherical / ball </a:t>
            </a:r>
            <a:r>
              <a:rPr lang="en-US" sz="2500" dirty="0"/>
              <a:t>joint is a </a:t>
            </a:r>
            <a:r>
              <a:rPr lang="en-US" sz="2500" dirty="0" smtClean="0"/>
              <a:t>3DoF </a:t>
            </a:r>
            <a:r>
              <a:rPr lang="en-US" sz="2500" dirty="0"/>
              <a:t>kinematic pair used in </a:t>
            </a:r>
            <a:r>
              <a:rPr lang="en-US" sz="2500" dirty="0" smtClean="0"/>
              <a:t>mechanisms. This </a:t>
            </a:r>
            <a:r>
              <a:rPr lang="en-US" sz="2500" dirty="0"/>
              <a:t>joint is used for allowing free rotation in two planes at the </a:t>
            </a:r>
            <a:r>
              <a:rPr lang="en-US" sz="2500" dirty="0" smtClean="0"/>
              <a:t>same time while preventing</a:t>
            </a:r>
            <a:r>
              <a:rPr lang="en-US" sz="2500" dirty="0"/>
              <a:t> translation in any direction</a:t>
            </a:r>
            <a:r>
              <a:rPr lang="en-US" sz="2500" dirty="0" smtClean="0"/>
              <a:t>,</a:t>
            </a:r>
            <a:r>
              <a:rPr lang="en-US" sz="2500" dirty="0"/>
              <a:t> including rotating in those planes.</a:t>
            </a:r>
          </a:p>
        </p:txBody>
      </p:sp>
      <p:pic>
        <p:nvPicPr>
          <p:cNvPr id="8" name="Picture Placeholder 7">
            <a:extLst>
              <a:ext uri="{FF2B5EF4-FFF2-40B4-BE49-F238E27FC236}">
                <a16:creationId xmlns:a16="http://schemas.microsoft.com/office/drawing/2014/main" id="{C6CDA85C-88C0-6444-B1E8-D661956A20E8}"/>
              </a:ext>
            </a:extLst>
          </p:cNvPr>
          <p:cNvPicPr>
            <a:picLocks noGrp="1" noChangeAspect="1"/>
          </p:cNvPicPr>
          <p:nvPr>
            <p:ph type="pic" sz="quarter" idx="36"/>
          </p:nvPr>
        </p:nvPicPr>
        <p:blipFill>
          <a:blip r:embed="rId2">
            <a:extLst>
              <a:ext uri="{28A0092B-C50C-407E-A947-70E740481C1C}">
                <a14:useLocalDpi xmlns:a14="http://schemas.microsoft.com/office/drawing/2010/main" val="0"/>
              </a:ext>
            </a:extLst>
          </a:blip>
          <a:stretch>
            <a:fillRect/>
          </a:stretch>
        </p:blipFill>
        <p:spPr>
          <a:xfrm>
            <a:off x="6368525" y="976470"/>
            <a:ext cx="5340133" cy="5215530"/>
          </a:xfrm>
        </p:spPr>
      </p:pic>
      <p:sp>
        <p:nvSpPr>
          <p:cNvPr id="66" name="Freeform 5" descr="Hollow accent block">
            <a:extLst>
              <a:ext uri="{FF2B5EF4-FFF2-40B4-BE49-F238E27FC236}">
                <a16:creationId xmlns:a16="http://schemas.microsoft.com/office/drawing/2014/main" id="{3EEE5409-3F6C-485D-B4C2-5247917F1018}"/>
              </a:ext>
              <a:ext uri="{C183D7F6-B498-43B3-948B-1728B52AA6E4}">
                <adec:decorative xmlns:adec="http://schemas.microsoft.com/office/drawing/2017/decorative" xmlns="" val="1"/>
              </a:ext>
            </a:extLst>
          </p:cNvPr>
          <p:cNvSpPr>
            <a:spLocks noChangeAspect="1"/>
          </p:cNvSpPr>
          <p:nvPr/>
        </p:nvSpPr>
        <p:spPr bwMode="auto">
          <a:xfrm>
            <a:off x="5363366" y="497489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7" name="Freeform 5" descr="Solid accent block">
            <a:extLst>
              <a:ext uri="{FF2B5EF4-FFF2-40B4-BE49-F238E27FC236}">
                <a16:creationId xmlns:a16="http://schemas.microsoft.com/office/drawing/2014/main" id="{0D74D4D5-6A4C-4248-8A92-B8CA1C918EB6}"/>
              </a:ext>
              <a:ext uri="{C183D7F6-B498-43B3-948B-1728B52AA6E4}">
                <adec:decorative xmlns:adec="http://schemas.microsoft.com/office/drawing/2017/decorative" xmlns="" val="1"/>
              </a:ext>
            </a:extLst>
          </p:cNvPr>
          <p:cNvSpPr>
            <a:spLocks noChangeAspect="1"/>
          </p:cNvSpPr>
          <p:nvPr/>
        </p:nvSpPr>
        <p:spPr bwMode="auto">
          <a:xfrm>
            <a:off x="6650080" y="4752199"/>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17</a:t>
            </a:fld>
            <a:endParaRPr lang="en-ZA" dirty="0"/>
          </a:p>
        </p:txBody>
      </p:sp>
    </p:spTree>
    <p:extLst>
      <p:ext uri="{BB962C8B-B14F-4D97-AF65-F5344CB8AC3E}">
        <p14:creationId xmlns:p14="http://schemas.microsoft.com/office/powerpoint/2010/main" val="21427974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6CDA85C-88C0-6444-B1E8-D661956A20E8}"/>
              </a:ext>
            </a:extLst>
          </p:cNvPr>
          <p:cNvPicPr>
            <a:picLocks noGrp="1" noChangeAspect="1"/>
          </p:cNvPicPr>
          <p:nvPr>
            <p:ph type="pic" sz="quarter" idx="36"/>
          </p:nvPr>
        </p:nvPicPr>
        <p:blipFill>
          <a:blip r:embed="rId2">
            <a:extLst>
              <a:ext uri="{28A0092B-C50C-407E-A947-70E740481C1C}">
                <a14:useLocalDpi xmlns:a14="http://schemas.microsoft.com/office/drawing/2010/main" val="0"/>
              </a:ext>
            </a:extLst>
          </a:blip>
          <a:stretch>
            <a:fillRect/>
          </a:stretch>
        </p:blipFill>
        <p:spPr>
          <a:xfrm>
            <a:off x="6430827" y="976470"/>
            <a:ext cx="5215530" cy="5215530"/>
          </a:xfrm>
        </p:spPr>
      </p:pic>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351029" y="1330708"/>
            <a:ext cx="5472000" cy="432000"/>
          </a:xfrm>
        </p:spPr>
        <p:txBody>
          <a:bodyPr/>
          <a:lstStyle/>
          <a:p>
            <a:r>
              <a:rPr lang="en-ZA" dirty="0" smtClean="0"/>
              <a:t>Plane Joint</a:t>
            </a:r>
            <a:endParaRPr lang="en-ZA"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336432" y="2486461"/>
            <a:ext cx="5472000" cy="3705539"/>
          </a:xfrm>
        </p:spPr>
        <p:txBody>
          <a:bodyPr/>
          <a:lstStyle/>
          <a:p>
            <a:pPr algn="just"/>
            <a:r>
              <a:rPr lang="en-US" sz="2200" dirty="0"/>
              <a:t>A </a:t>
            </a:r>
            <a:r>
              <a:rPr lang="en-IN" sz="2200" dirty="0"/>
              <a:t> Planar Joint </a:t>
            </a:r>
            <a:r>
              <a:rPr lang="en-US" sz="2200" dirty="0" smtClean="0"/>
              <a:t>is </a:t>
            </a:r>
            <a:r>
              <a:rPr lang="en-US" sz="2200" dirty="0"/>
              <a:t>a 3DoF kinematic </a:t>
            </a:r>
            <a:r>
              <a:rPr lang="en-US" sz="2200" dirty="0" smtClean="0"/>
              <a:t>pair</a:t>
            </a:r>
            <a:r>
              <a:rPr lang="en-IN" sz="2200" dirty="0"/>
              <a:t>.</a:t>
            </a:r>
            <a:endParaRPr lang="en-US" sz="2200" dirty="0" smtClean="0"/>
          </a:p>
          <a:p>
            <a:pPr algn="just"/>
            <a:r>
              <a:rPr lang="en-US" sz="2200" dirty="0" smtClean="0"/>
              <a:t>This joint </a:t>
            </a:r>
            <a:r>
              <a:rPr lang="en-US" sz="2200" dirty="0"/>
              <a:t>allows only gliding movement.</a:t>
            </a:r>
          </a:p>
          <a:p>
            <a:pPr algn="just"/>
            <a:r>
              <a:rPr lang="en-US" sz="2200" dirty="0"/>
              <a:t>Plane joints permit sliding movements in the plane of articular </a:t>
            </a:r>
            <a:r>
              <a:rPr lang="en-US" sz="2200" dirty="0" smtClean="0"/>
              <a:t>surfaces. </a:t>
            </a:r>
            <a:endParaRPr lang="en-US" sz="2200" dirty="0"/>
          </a:p>
        </p:txBody>
      </p:sp>
      <p:sp>
        <p:nvSpPr>
          <p:cNvPr id="66" name="Freeform 5" descr="Hollow accent block">
            <a:extLst>
              <a:ext uri="{FF2B5EF4-FFF2-40B4-BE49-F238E27FC236}">
                <a16:creationId xmlns:a16="http://schemas.microsoft.com/office/drawing/2014/main" id="{3EEE5409-3F6C-485D-B4C2-5247917F1018}"/>
              </a:ext>
              <a:ext uri="{C183D7F6-B498-43B3-948B-1728B52AA6E4}">
                <adec:decorative xmlns:adec="http://schemas.microsoft.com/office/drawing/2017/decorative" xmlns="" val="1"/>
              </a:ext>
            </a:extLst>
          </p:cNvPr>
          <p:cNvSpPr>
            <a:spLocks noChangeAspect="1"/>
          </p:cNvSpPr>
          <p:nvPr/>
        </p:nvSpPr>
        <p:spPr bwMode="auto">
          <a:xfrm>
            <a:off x="5363366" y="497489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7" name="Freeform 5" descr="Solid accent block">
            <a:extLst>
              <a:ext uri="{FF2B5EF4-FFF2-40B4-BE49-F238E27FC236}">
                <a16:creationId xmlns:a16="http://schemas.microsoft.com/office/drawing/2014/main" id="{0D74D4D5-6A4C-4248-8A92-B8CA1C918EB6}"/>
              </a:ext>
              <a:ext uri="{C183D7F6-B498-43B3-948B-1728B52AA6E4}">
                <adec:decorative xmlns:adec="http://schemas.microsoft.com/office/drawing/2017/decorative" xmlns="" val="1"/>
              </a:ext>
            </a:extLst>
          </p:cNvPr>
          <p:cNvSpPr>
            <a:spLocks noChangeAspect="1"/>
          </p:cNvSpPr>
          <p:nvPr/>
        </p:nvSpPr>
        <p:spPr bwMode="auto">
          <a:xfrm>
            <a:off x="6650080" y="4752199"/>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18</a:t>
            </a:fld>
            <a:endParaRPr lang="en-ZA" dirty="0"/>
          </a:p>
        </p:txBody>
      </p:sp>
    </p:spTree>
    <p:extLst>
      <p:ext uri="{BB962C8B-B14F-4D97-AF65-F5344CB8AC3E}">
        <p14:creationId xmlns:p14="http://schemas.microsoft.com/office/powerpoint/2010/main" val="4286609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588C9C3E-7C4B-EA46-9848-A17249AC33B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28215" y="0"/>
            <a:ext cx="10338693" cy="6858000"/>
          </a:xfrm>
        </p:spPr>
      </p:pic>
      <p:sp>
        <p:nvSpPr>
          <p:cNvPr id="15" name="Freeform 5" descr="Hollow accent">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31" name="TextBox 30" descr="Flag accent to title">
            <a:extLst>
              <a:ext uri="{FF2B5EF4-FFF2-40B4-BE49-F238E27FC236}">
                <a16:creationId xmlns:a16="http://schemas.microsoft.com/office/drawing/2014/main" id="{8FC2E368-898A-440B-A15C-4C5FB13C57D2}"/>
              </a:ext>
              <a:ext uri="{C183D7F6-B498-43B3-948B-1728B52AA6E4}">
                <adec:decorative xmlns:adec="http://schemas.microsoft.com/office/drawing/2017/decorative" xmlns="" val="1"/>
              </a:ext>
            </a:extLst>
          </p:cNvPr>
          <p:cNvSpPr txBox="1">
            <a:spLocks/>
          </p:cNvSpPr>
          <p:nvPr/>
        </p:nvSpPr>
        <p:spPr>
          <a:xfrm flipH="1">
            <a:off x="878279" y="2562059"/>
            <a:ext cx="2494930" cy="313976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21" name="Isosceles Triangle 20" descr="Shadow accent to title">
            <a:extLst>
              <a:ext uri="{FF2B5EF4-FFF2-40B4-BE49-F238E27FC236}">
                <a16:creationId xmlns:a16="http://schemas.microsoft.com/office/drawing/2014/main" id="{59A98ED3-718C-409B-BC1D-07842F9F58EB}"/>
              </a:ext>
              <a:ext uri="{C183D7F6-B498-43B3-948B-1728B52AA6E4}">
                <adec:decorative xmlns:adec="http://schemas.microsoft.com/office/drawing/2017/decorative" xmlns="" val="1"/>
              </a:ext>
            </a:extLst>
          </p:cNvPr>
          <p:cNvSpPr/>
          <p:nvPr/>
        </p:nvSpPr>
        <p:spPr>
          <a:xfrm rot="10800000" flipH="1">
            <a:off x="2896960" y="5218342"/>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865978" y="1639657"/>
            <a:ext cx="5810332" cy="3578685"/>
          </a:xfrm>
        </p:spPr>
        <p:txBody>
          <a:bodyPr/>
          <a:lstStyle/>
          <a:p>
            <a:r>
              <a:rPr lang="en-US" sz="6000" dirty="0"/>
              <a:t>Higher Pair Joints</a:t>
            </a:r>
            <a:endParaRPr lang="en-ZA" sz="6000" b="0"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135085" y="2562059"/>
            <a:ext cx="5172892" cy="2427952"/>
          </a:xfrm>
        </p:spPr>
        <p:txBody>
          <a:bodyPr/>
          <a:lstStyle/>
          <a:p>
            <a:pPr algn="just"/>
            <a:r>
              <a:rPr lang="en-US" sz="1800" dirty="0"/>
              <a:t>The contact between the two members of higher pair has point or line geometry. The contact stress for a higher pair joint is large because of very small contact area. If there is pure rolling contact between the members then at any point of time the contact point or line is at rest. There is no relative sliding between the contact surfaces and thus friction and wear will be negligible. The degrees of freedom for a higher pair of joint can be high as the point or line contact allows for less constrained motion of members.</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a:lstStyle/>
          <a:p>
            <a:fld id="{19B51A1E-902D-48AF-9020-955120F399B6}" type="slidenum">
              <a:rPr lang="en-ZA" smtClean="0"/>
              <a:pPr/>
              <a:t>19</a:t>
            </a:fld>
            <a:endParaRPr lang="en-ZA" dirty="0"/>
          </a:p>
        </p:txBody>
      </p:sp>
    </p:spTree>
    <p:extLst>
      <p:ext uri="{BB962C8B-B14F-4D97-AF65-F5344CB8AC3E}">
        <p14:creationId xmlns:p14="http://schemas.microsoft.com/office/powerpoint/2010/main" val="42233420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0" y="638124"/>
            <a:ext cx="11328000" cy="432000"/>
          </a:xfrm>
        </p:spPr>
        <p:txBody>
          <a:bodyPr/>
          <a:lstStyle/>
          <a:p>
            <a:r>
              <a:rPr lang="en-US" sz="6000" dirty="0"/>
              <a:t>Machines and Mechanisms</a:t>
            </a:r>
            <a:endParaRPr lang="en-IN" sz="6000" dirty="0"/>
          </a:p>
        </p:txBody>
      </p:sp>
      <p:sp>
        <p:nvSpPr>
          <p:cNvPr id="3" name="Content Placeholder 2"/>
          <p:cNvSpPr>
            <a:spLocks noGrp="1"/>
          </p:cNvSpPr>
          <p:nvPr>
            <p:ph idx="1"/>
          </p:nvPr>
        </p:nvSpPr>
        <p:spPr>
          <a:xfrm>
            <a:off x="432000" y="1509844"/>
            <a:ext cx="9025509" cy="4767399"/>
          </a:xfrm>
        </p:spPr>
        <p:txBody>
          <a:bodyPr/>
          <a:lstStyle/>
          <a:p>
            <a:pPr algn="just"/>
            <a:r>
              <a:rPr lang="en-US" sz="2800" dirty="0">
                <a:solidFill>
                  <a:schemeClr val="tx1"/>
                </a:solidFill>
              </a:rPr>
              <a:t>A mechanism is a combination of rigid or </a:t>
            </a:r>
            <a:r>
              <a:rPr lang="en-US" sz="2800" dirty="0" smtClean="0">
                <a:solidFill>
                  <a:schemeClr val="tx1"/>
                </a:solidFill>
              </a:rPr>
              <a:t>restraining </a:t>
            </a:r>
            <a:r>
              <a:rPr lang="en-US" sz="2800" dirty="0">
                <a:solidFill>
                  <a:schemeClr val="tx1"/>
                </a:solidFill>
              </a:rPr>
              <a:t>bodies so shaped and connected </a:t>
            </a:r>
            <a:r>
              <a:rPr lang="en-US" sz="2800" dirty="0" smtClean="0">
                <a:solidFill>
                  <a:schemeClr val="tx1"/>
                </a:solidFill>
              </a:rPr>
              <a:t>that </a:t>
            </a:r>
            <a:r>
              <a:rPr lang="en-US" sz="2800" dirty="0">
                <a:solidFill>
                  <a:schemeClr val="tx1"/>
                </a:solidFill>
              </a:rPr>
              <a:t>they move upon each other with a definite relative motion. A simple example of this is </a:t>
            </a:r>
            <a:r>
              <a:rPr lang="en-US" sz="2800" dirty="0" smtClean="0">
                <a:solidFill>
                  <a:schemeClr val="tx1"/>
                </a:solidFill>
              </a:rPr>
              <a:t>the slider crank mechanism used </a:t>
            </a:r>
            <a:r>
              <a:rPr lang="en-US" sz="2800" dirty="0">
                <a:solidFill>
                  <a:schemeClr val="tx1"/>
                </a:solidFill>
              </a:rPr>
              <a:t>in an internal combustion or reciprocating air compressor.</a:t>
            </a:r>
          </a:p>
          <a:p>
            <a:pPr algn="just"/>
            <a:r>
              <a:rPr lang="en-US" sz="2800" dirty="0">
                <a:solidFill>
                  <a:schemeClr val="tx1"/>
                </a:solidFill>
              </a:rPr>
              <a:t>A machine is a mechanism or a collection of mechanisms which transmits force from the source of power to the resistance to be overcome, and thus perform a mechanical work.</a:t>
            </a:r>
          </a:p>
          <a:p>
            <a:pPr algn="just"/>
            <a:endParaRPr lang="en-IN" sz="2800" dirty="0"/>
          </a:p>
        </p:txBody>
      </p:sp>
      <p:sp>
        <p:nvSpPr>
          <p:cNvPr id="4" name="Slide Number Placeholder 3"/>
          <p:cNvSpPr>
            <a:spLocks noGrp="1"/>
          </p:cNvSpPr>
          <p:nvPr>
            <p:ph type="sldNum" sz="quarter" idx="33"/>
          </p:nvPr>
        </p:nvSpPr>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42658444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351029" y="976470"/>
            <a:ext cx="5472000" cy="432000"/>
          </a:xfrm>
        </p:spPr>
        <p:txBody>
          <a:bodyPr/>
          <a:lstStyle/>
          <a:p>
            <a:pPr algn="just"/>
            <a:r>
              <a:rPr lang="en-US" dirty="0" smtClean="0"/>
              <a:t> </a:t>
            </a:r>
            <a:r>
              <a:rPr lang="en-US" dirty="0"/>
              <a:t>Cylindrical </a:t>
            </a:r>
            <a:r>
              <a:rPr lang="en-US" dirty="0" smtClean="0"/>
              <a:t>Roller</a:t>
            </a:r>
            <a:endParaRPr lang="en-US" dirty="0"/>
          </a:p>
        </p:txBody>
      </p:sp>
      <p:pic>
        <p:nvPicPr>
          <p:cNvPr id="8" name="Picture Placeholder 7">
            <a:extLst>
              <a:ext uri="{FF2B5EF4-FFF2-40B4-BE49-F238E27FC236}">
                <a16:creationId xmlns:a16="http://schemas.microsoft.com/office/drawing/2014/main" id="{C6CDA85C-88C0-6444-B1E8-D661956A20E8}"/>
              </a:ext>
            </a:extLst>
          </p:cNvPr>
          <p:cNvPicPr>
            <a:picLocks noGrp="1" noChangeAspect="1"/>
          </p:cNvPicPr>
          <p:nvPr>
            <p:ph type="pic" sz="quarter" idx="36"/>
          </p:nvPr>
        </p:nvPicPr>
        <p:blipFill>
          <a:blip r:embed="rId2">
            <a:extLst>
              <a:ext uri="{28A0092B-C50C-407E-A947-70E740481C1C}">
                <a14:useLocalDpi xmlns:a14="http://schemas.microsoft.com/office/drawing/2010/main" val="0"/>
              </a:ext>
            </a:extLst>
          </a:blip>
          <a:stretch>
            <a:fillRect/>
          </a:stretch>
        </p:blipFill>
        <p:spPr>
          <a:xfrm>
            <a:off x="7080069" y="976470"/>
            <a:ext cx="4566288" cy="5215530"/>
          </a:xfrm>
        </p:spPr>
      </p:pic>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351029" y="1847927"/>
            <a:ext cx="5472000" cy="4344073"/>
          </a:xfrm>
        </p:spPr>
        <p:txBody>
          <a:bodyPr/>
          <a:lstStyle/>
          <a:p>
            <a:pPr algn="just"/>
            <a:r>
              <a:rPr lang="en-US" sz="2400" dirty="0" smtClean="0"/>
              <a:t>A </a:t>
            </a:r>
            <a:r>
              <a:rPr lang="en-US" sz="2400" dirty="0"/>
              <a:t>Cylindrical </a:t>
            </a:r>
            <a:r>
              <a:rPr lang="en-US" sz="2400" dirty="0" smtClean="0"/>
              <a:t>roller is </a:t>
            </a:r>
            <a:r>
              <a:rPr lang="en-US" sz="2400" dirty="0"/>
              <a:t>a </a:t>
            </a:r>
            <a:r>
              <a:rPr lang="en-US" sz="2400" dirty="0" smtClean="0"/>
              <a:t>1DoF </a:t>
            </a:r>
            <a:r>
              <a:rPr lang="en-US" sz="2400" dirty="0"/>
              <a:t>kinematic </a:t>
            </a:r>
            <a:r>
              <a:rPr lang="en-US" sz="2400" dirty="0" smtClean="0"/>
              <a:t>pair.</a:t>
            </a:r>
          </a:p>
          <a:p>
            <a:pPr algn="just"/>
            <a:r>
              <a:rPr lang="en-US" sz="2400" dirty="0" smtClean="0"/>
              <a:t>If a </a:t>
            </a:r>
            <a:r>
              <a:rPr lang="en-US" sz="2400" dirty="0"/>
              <a:t>body is rolling on a </a:t>
            </a:r>
            <a:r>
              <a:rPr lang="en-US" sz="2400" dirty="0" smtClean="0"/>
              <a:t>plane with slipping, </a:t>
            </a:r>
            <a:r>
              <a:rPr lang="en-US" sz="2400" dirty="0"/>
              <a:t>then its degree of freedom is 2: one for rotation about the body's axis and one for translation of its center of gravity in forward and backward </a:t>
            </a:r>
            <a:r>
              <a:rPr lang="en-US" sz="2400" dirty="0" smtClean="0"/>
              <a:t>direction. If </a:t>
            </a:r>
            <a:r>
              <a:rPr lang="en-US" sz="2400" dirty="0"/>
              <a:t>there is no slipping, the translation can be calculated from the rotation and the radius of the block. Thus the degree of freedom is degenerated to </a:t>
            </a:r>
            <a:r>
              <a:rPr lang="en-US" sz="2400" dirty="0" smtClean="0"/>
              <a:t>1.</a:t>
            </a:r>
          </a:p>
        </p:txBody>
      </p:sp>
      <p:sp>
        <p:nvSpPr>
          <p:cNvPr id="66" name="Freeform 5" descr="Hollow accent block">
            <a:extLst>
              <a:ext uri="{FF2B5EF4-FFF2-40B4-BE49-F238E27FC236}">
                <a16:creationId xmlns:a16="http://schemas.microsoft.com/office/drawing/2014/main" id="{3EEE5409-3F6C-485D-B4C2-5247917F1018}"/>
              </a:ext>
              <a:ext uri="{C183D7F6-B498-43B3-948B-1728B52AA6E4}">
                <adec:decorative xmlns:adec="http://schemas.microsoft.com/office/drawing/2017/decorative" xmlns="" val="1"/>
              </a:ext>
            </a:extLst>
          </p:cNvPr>
          <p:cNvSpPr>
            <a:spLocks noChangeAspect="1"/>
          </p:cNvSpPr>
          <p:nvPr/>
        </p:nvSpPr>
        <p:spPr bwMode="auto">
          <a:xfrm>
            <a:off x="5944977" y="497489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7" name="Freeform 5" descr="Solid accent block">
            <a:extLst>
              <a:ext uri="{FF2B5EF4-FFF2-40B4-BE49-F238E27FC236}">
                <a16:creationId xmlns:a16="http://schemas.microsoft.com/office/drawing/2014/main" id="{0D74D4D5-6A4C-4248-8A92-B8CA1C918EB6}"/>
              </a:ext>
              <a:ext uri="{C183D7F6-B498-43B3-948B-1728B52AA6E4}">
                <adec:decorative xmlns:adec="http://schemas.microsoft.com/office/drawing/2017/decorative" xmlns="" val="1"/>
              </a:ext>
            </a:extLst>
          </p:cNvPr>
          <p:cNvSpPr>
            <a:spLocks noChangeAspect="1"/>
          </p:cNvSpPr>
          <p:nvPr/>
        </p:nvSpPr>
        <p:spPr bwMode="auto">
          <a:xfrm>
            <a:off x="7202017" y="4812949"/>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20</a:t>
            </a:fld>
            <a:endParaRPr lang="en-ZA" dirty="0"/>
          </a:p>
        </p:txBody>
      </p:sp>
    </p:spTree>
    <p:extLst>
      <p:ext uri="{BB962C8B-B14F-4D97-AF65-F5344CB8AC3E}">
        <p14:creationId xmlns:p14="http://schemas.microsoft.com/office/powerpoint/2010/main" val="11763416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36"/>
          </p:nvPr>
        </p:nvPicPr>
        <p:blipFill>
          <a:blip r:embed="rId2">
            <a:extLst>
              <a:ext uri="{28A0092B-C50C-407E-A947-70E740481C1C}">
                <a14:useLocalDpi xmlns:a14="http://schemas.microsoft.com/office/drawing/2010/main" val="0"/>
              </a:ext>
            </a:extLst>
          </a:blip>
          <a:srcRect l="14112" r="14112"/>
          <a:stretch>
            <a:fillRect/>
          </a:stretch>
        </p:blipFill>
        <p:spPr>
          <a:xfrm>
            <a:off x="6698400" y="1121897"/>
            <a:ext cx="5001805" cy="4909091"/>
          </a:xfrm>
        </p:spPr>
      </p:pic>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351029" y="976471"/>
            <a:ext cx="5472000" cy="432000"/>
          </a:xfrm>
        </p:spPr>
        <p:txBody>
          <a:bodyPr/>
          <a:lstStyle/>
          <a:p>
            <a:r>
              <a:rPr lang="en-ZA" dirty="0" smtClean="0"/>
              <a:t>Cam Pair</a:t>
            </a:r>
            <a:endParaRPr lang="en-ZA"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351029" y="2090057"/>
            <a:ext cx="5472000" cy="4101943"/>
          </a:xfrm>
        </p:spPr>
        <p:txBody>
          <a:bodyPr/>
          <a:lstStyle/>
          <a:p>
            <a:pPr algn="just"/>
            <a:r>
              <a:rPr lang="en-US" sz="2100" dirty="0"/>
              <a:t>A cam is a rotating or sliding piece in a mechanical </a:t>
            </a:r>
            <a:r>
              <a:rPr lang="en-US" sz="2100" dirty="0" smtClean="0"/>
              <a:t>linkage with 1DoF</a:t>
            </a:r>
            <a:r>
              <a:rPr lang="en-US" sz="2100" dirty="0"/>
              <a:t> used especially in transforming rotary motion into linear motion</a:t>
            </a:r>
            <a:r>
              <a:rPr lang="en-US" sz="2100" dirty="0" smtClean="0"/>
              <a:t>.</a:t>
            </a:r>
            <a:r>
              <a:rPr lang="en-US" sz="2100" dirty="0"/>
              <a:t> It is often a part of a rotating wheel (e.g. an eccentric wheel) or shaft (e.g. a cylinder with an irregular shape) that strikes a lever at one or more points on its circular path. The cam can be a simple tooth, as is used to deliver pulses of power to a steam hammer, for example, or an eccentric disc or other shape that produces a smooth reciprocating (back and forth) motion in the follower, which is a lever making contact with the cam.</a:t>
            </a:r>
          </a:p>
        </p:txBody>
      </p:sp>
      <p:sp>
        <p:nvSpPr>
          <p:cNvPr id="66" name="Freeform 5" descr="Hollow accent block">
            <a:extLst>
              <a:ext uri="{FF2B5EF4-FFF2-40B4-BE49-F238E27FC236}">
                <a16:creationId xmlns:a16="http://schemas.microsoft.com/office/drawing/2014/main" id="{3EEE5409-3F6C-485D-B4C2-5247917F1018}"/>
              </a:ext>
              <a:ext uri="{C183D7F6-B498-43B3-948B-1728B52AA6E4}">
                <adec:decorative xmlns:adec="http://schemas.microsoft.com/office/drawing/2017/decorative" xmlns="" val="1"/>
              </a:ext>
            </a:extLst>
          </p:cNvPr>
          <p:cNvSpPr>
            <a:spLocks noChangeAspect="1"/>
          </p:cNvSpPr>
          <p:nvPr/>
        </p:nvSpPr>
        <p:spPr bwMode="auto">
          <a:xfrm>
            <a:off x="5779075" y="5062827"/>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7" name="Freeform 5" descr="Solid accent block">
            <a:extLst>
              <a:ext uri="{FF2B5EF4-FFF2-40B4-BE49-F238E27FC236}">
                <a16:creationId xmlns:a16="http://schemas.microsoft.com/office/drawing/2014/main" id="{0D74D4D5-6A4C-4248-8A92-B8CA1C918EB6}"/>
              </a:ext>
              <a:ext uri="{C183D7F6-B498-43B3-948B-1728B52AA6E4}">
                <adec:decorative xmlns:adec="http://schemas.microsoft.com/office/drawing/2017/decorative" xmlns="" val="1"/>
              </a:ext>
            </a:extLst>
          </p:cNvPr>
          <p:cNvSpPr>
            <a:spLocks noChangeAspect="1"/>
          </p:cNvSpPr>
          <p:nvPr/>
        </p:nvSpPr>
        <p:spPr bwMode="auto">
          <a:xfrm>
            <a:off x="6872587" y="4767311"/>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21</a:t>
            </a:fld>
            <a:endParaRPr lang="en-ZA" dirty="0"/>
          </a:p>
        </p:txBody>
      </p:sp>
    </p:spTree>
    <p:extLst>
      <p:ext uri="{BB962C8B-B14F-4D97-AF65-F5344CB8AC3E}">
        <p14:creationId xmlns:p14="http://schemas.microsoft.com/office/powerpoint/2010/main" val="22889279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588C9C3E-7C4B-EA46-9848-A17249AC33B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28215" y="0"/>
            <a:ext cx="10338693" cy="6858000"/>
          </a:xfrm>
        </p:spPr>
      </p:pic>
      <p:sp>
        <p:nvSpPr>
          <p:cNvPr id="15" name="Freeform 5" descr="Hollow accent">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31" name="TextBox 30" descr="Flag accent to title">
            <a:extLst>
              <a:ext uri="{FF2B5EF4-FFF2-40B4-BE49-F238E27FC236}">
                <a16:creationId xmlns:a16="http://schemas.microsoft.com/office/drawing/2014/main" id="{8FC2E368-898A-440B-A15C-4C5FB13C57D2}"/>
              </a:ext>
              <a:ext uri="{C183D7F6-B498-43B3-948B-1728B52AA6E4}">
                <adec:decorative xmlns:adec="http://schemas.microsoft.com/office/drawing/2017/decorative" xmlns="" val="1"/>
              </a:ext>
            </a:extLst>
          </p:cNvPr>
          <p:cNvSpPr txBox="1">
            <a:spLocks/>
          </p:cNvSpPr>
          <p:nvPr/>
        </p:nvSpPr>
        <p:spPr>
          <a:xfrm flipH="1">
            <a:off x="878279" y="2562059"/>
            <a:ext cx="2494930" cy="313976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21" name="Isosceles Triangle 20" descr="Shadow accent to title">
            <a:extLst>
              <a:ext uri="{FF2B5EF4-FFF2-40B4-BE49-F238E27FC236}">
                <a16:creationId xmlns:a16="http://schemas.microsoft.com/office/drawing/2014/main" id="{59A98ED3-718C-409B-BC1D-07842F9F58EB}"/>
              </a:ext>
              <a:ext uri="{C183D7F6-B498-43B3-948B-1728B52AA6E4}">
                <adec:decorative xmlns:adec="http://schemas.microsoft.com/office/drawing/2017/decorative" xmlns="" val="1"/>
              </a:ext>
            </a:extLst>
          </p:cNvPr>
          <p:cNvSpPr/>
          <p:nvPr/>
        </p:nvSpPr>
        <p:spPr>
          <a:xfrm rot="10800000" flipH="1">
            <a:off x="2896960" y="5218342"/>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865978" y="1639657"/>
            <a:ext cx="5810332" cy="3578685"/>
          </a:xfrm>
        </p:spPr>
        <p:txBody>
          <a:bodyPr/>
          <a:lstStyle/>
          <a:p>
            <a:r>
              <a:rPr lang="en-US" sz="6000" dirty="0"/>
              <a:t>Compound Joints</a:t>
            </a:r>
            <a:endParaRPr lang="en-ZA" sz="6000" b="0"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135085" y="2562059"/>
            <a:ext cx="5172892" cy="2427952"/>
          </a:xfrm>
        </p:spPr>
        <p:txBody>
          <a:bodyPr/>
          <a:lstStyle/>
          <a:p>
            <a:pPr algn="just"/>
            <a:r>
              <a:rPr lang="en-US" sz="2000" dirty="0"/>
              <a:t>Lower pair and/or higher pair joints are combined as per the design requirement to obtain compound joints. Compound joints composed of higher pair joints can be kinematically equivalent to lower pair joints or vice verse. By such combinations desirable features from the combining joints are retained to obtain robust joints.</a:t>
            </a:r>
          </a:p>
          <a:p>
            <a:pPr algn="just"/>
            <a:endParaRPr lang="en-US" sz="1800"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a:lstStyle/>
          <a:p>
            <a:fld id="{19B51A1E-902D-48AF-9020-955120F399B6}" type="slidenum">
              <a:rPr lang="en-ZA" smtClean="0"/>
              <a:pPr/>
              <a:t>22</a:t>
            </a:fld>
            <a:endParaRPr lang="en-ZA" dirty="0"/>
          </a:p>
        </p:txBody>
      </p:sp>
    </p:spTree>
    <p:extLst>
      <p:ext uri="{BB962C8B-B14F-4D97-AF65-F5344CB8AC3E}">
        <p14:creationId xmlns:p14="http://schemas.microsoft.com/office/powerpoint/2010/main" val="23370507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351029" y="976471"/>
            <a:ext cx="5472000" cy="432000"/>
          </a:xfrm>
        </p:spPr>
        <p:txBody>
          <a:bodyPr/>
          <a:lstStyle/>
          <a:p>
            <a:r>
              <a:rPr lang="en-US" dirty="0"/>
              <a:t>Ball or Roller </a:t>
            </a:r>
            <a:r>
              <a:rPr lang="en-US" dirty="0" smtClean="0"/>
              <a:t>Bearings</a:t>
            </a:r>
            <a:endParaRPr lang="en-ZA"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351029" y="2090057"/>
            <a:ext cx="5472000" cy="4101943"/>
          </a:xfrm>
        </p:spPr>
        <p:txBody>
          <a:bodyPr/>
          <a:lstStyle/>
          <a:p>
            <a:r>
              <a:rPr lang="en-US" sz="2400" dirty="0" smtClean="0"/>
              <a:t>The </a:t>
            </a:r>
            <a:r>
              <a:rPr lang="en-US" sz="2400" dirty="0"/>
              <a:t>actual members in contact are balls or rollers with the inner and outer race. These are rolling contact which is a higher pair. But the overall joint has the motion geometry of revolute joint, a lower pair. A ball bearing has low friction properties of rolling contacts and higher load capacity of revolute joints. Ball or Roller Bearings are kinematically equivalent to simple revolute joint.</a:t>
            </a:r>
            <a:endParaRPr lang="en-US" sz="2400" dirty="0"/>
          </a:p>
        </p:txBody>
      </p:sp>
      <p:pic>
        <p:nvPicPr>
          <p:cNvPr id="8" name="Picture Placeholder 7">
            <a:extLst>
              <a:ext uri="{FF2B5EF4-FFF2-40B4-BE49-F238E27FC236}">
                <a16:creationId xmlns:a16="http://schemas.microsoft.com/office/drawing/2014/main" id="{C6CDA85C-88C0-6444-B1E8-D661956A20E8}"/>
              </a:ext>
            </a:extLst>
          </p:cNvPr>
          <p:cNvPicPr>
            <a:picLocks noGrp="1" noChangeAspect="1"/>
          </p:cNvPicPr>
          <p:nvPr>
            <p:ph type="pic" sz="quarter" idx="36"/>
          </p:nvPr>
        </p:nvPicPr>
        <p:blipFill>
          <a:blip r:embed="rId2">
            <a:extLst>
              <a:ext uri="{28A0092B-C50C-407E-A947-70E740481C1C}">
                <a14:useLocalDpi xmlns:a14="http://schemas.microsoft.com/office/drawing/2010/main" val="0"/>
              </a:ext>
            </a:extLst>
          </a:blip>
          <a:stretch>
            <a:fillRect/>
          </a:stretch>
        </p:blipFill>
        <p:spPr>
          <a:xfrm>
            <a:off x="6282692" y="1501999"/>
            <a:ext cx="5511800" cy="4164471"/>
          </a:xfrm>
        </p:spPr>
      </p:pic>
      <p:sp>
        <p:nvSpPr>
          <p:cNvPr id="66" name="Freeform 5" descr="Hollow accent block">
            <a:extLst>
              <a:ext uri="{FF2B5EF4-FFF2-40B4-BE49-F238E27FC236}">
                <a16:creationId xmlns:a16="http://schemas.microsoft.com/office/drawing/2014/main" id="{3EEE5409-3F6C-485D-B4C2-5247917F1018}"/>
              </a:ext>
              <a:ext uri="{C183D7F6-B498-43B3-948B-1728B52AA6E4}">
                <adec:decorative xmlns:adec="http://schemas.microsoft.com/office/drawing/2017/decorative" xmlns="" val="1"/>
              </a:ext>
            </a:extLst>
          </p:cNvPr>
          <p:cNvSpPr>
            <a:spLocks noChangeAspect="1"/>
          </p:cNvSpPr>
          <p:nvPr/>
        </p:nvSpPr>
        <p:spPr bwMode="auto">
          <a:xfrm>
            <a:off x="5363366" y="497489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7" name="Freeform 5" descr="Solid accent block">
            <a:extLst>
              <a:ext uri="{FF2B5EF4-FFF2-40B4-BE49-F238E27FC236}">
                <a16:creationId xmlns:a16="http://schemas.microsoft.com/office/drawing/2014/main" id="{0D74D4D5-6A4C-4248-8A92-B8CA1C918EB6}"/>
              </a:ext>
              <a:ext uri="{C183D7F6-B498-43B3-948B-1728B52AA6E4}">
                <adec:decorative xmlns:adec="http://schemas.microsoft.com/office/drawing/2017/decorative" xmlns="" val="1"/>
              </a:ext>
            </a:extLst>
          </p:cNvPr>
          <p:cNvSpPr>
            <a:spLocks noChangeAspect="1"/>
          </p:cNvSpPr>
          <p:nvPr/>
        </p:nvSpPr>
        <p:spPr bwMode="auto">
          <a:xfrm>
            <a:off x="6326262" y="4518804"/>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23</a:t>
            </a:fld>
            <a:endParaRPr lang="en-ZA" dirty="0"/>
          </a:p>
        </p:txBody>
      </p:sp>
    </p:spTree>
    <p:extLst>
      <p:ext uri="{BB962C8B-B14F-4D97-AF65-F5344CB8AC3E}">
        <p14:creationId xmlns:p14="http://schemas.microsoft.com/office/powerpoint/2010/main" val="36165012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351029" y="976471"/>
            <a:ext cx="5472000" cy="432000"/>
          </a:xfrm>
        </p:spPr>
        <p:txBody>
          <a:bodyPr/>
          <a:lstStyle/>
          <a:p>
            <a:r>
              <a:rPr lang="en-US" dirty="0"/>
              <a:t>Universal of Hooke </a:t>
            </a:r>
            <a:r>
              <a:rPr lang="en-US" dirty="0" smtClean="0"/>
              <a:t>Joint</a:t>
            </a:r>
            <a:endParaRPr lang="en-ZA"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351029" y="2090057"/>
            <a:ext cx="5472000" cy="4101943"/>
          </a:xfrm>
        </p:spPr>
        <p:txBody>
          <a:bodyPr/>
          <a:lstStyle/>
          <a:p>
            <a:r>
              <a:rPr lang="en-US" sz="2400" dirty="0" smtClean="0"/>
              <a:t>It </a:t>
            </a:r>
            <a:r>
              <a:rPr lang="en-US" sz="2400" dirty="0"/>
              <a:t>is a combination of revolute joints and has two degrees of freedom</a:t>
            </a:r>
            <a:r>
              <a:rPr lang="en-US" sz="2400" dirty="0" smtClean="0"/>
              <a:t>.</a:t>
            </a:r>
          </a:p>
          <a:p>
            <a:r>
              <a:rPr lang="en-US" sz="2400" dirty="0"/>
              <a:t>A universal joint (universal coupling, U-joint, Cardan </a:t>
            </a:r>
            <a:r>
              <a:rPr lang="en-US" sz="2400" dirty="0" smtClean="0"/>
              <a:t>joint, </a:t>
            </a:r>
            <a:r>
              <a:rPr lang="en-US" sz="2400" dirty="0"/>
              <a:t>or Hooke's joint) is a joint or coupling connecting rigid rods whose axes are inclined to each other, and is commonly used in shafts that transmit rotary motion. It consists of a pair of hinges located close together, oriented at 90° to each other, connected by a cross shaft</a:t>
            </a:r>
            <a:r>
              <a:rPr lang="en-US" sz="2400" dirty="0" smtClean="0"/>
              <a:t>.</a:t>
            </a:r>
            <a:endParaRPr lang="en-IN" sz="2400" dirty="0"/>
          </a:p>
        </p:txBody>
      </p:sp>
      <p:pic>
        <p:nvPicPr>
          <p:cNvPr id="8" name="Picture Placeholder 7">
            <a:extLst>
              <a:ext uri="{FF2B5EF4-FFF2-40B4-BE49-F238E27FC236}">
                <a16:creationId xmlns:a16="http://schemas.microsoft.com/office/drawing/2014/main" id="{C6CDA85C-88C0-6444-B1E8-D661956A20E8}"/>
              </a:ext>
            </a:extLst>
          </p:cNvPr>
          <p:cNvPicPr>
            <a:picLocks noGrp="1" noChangeAspect="1"/>
          </p:cNvPicPr>
          <p:nvPr>
            <p:ph type="pic" sz="quarter" idx="36"/>
          </p:nvPr>
        </p:nvPicPr>
        <p:blipFill>
          <a:blip r:embed="rId2">
            <a:extLst>
              <a:ext uri="{28A0092B-C50C-407E-A947-70E740481C1C}">
                <a14:useLocalDpi xmlns:a14="http://schemas.microsoft.com/office/drawing/2010/main" val="0"/>
              </a:ext>
            </a:extLst>
          </a:blip>
          <a:stretch>
            <a:fillRect/>
          </a:stretch>
        </p:blipFill>
        <p:spPr>
          <a:xfrm>
            <a:off x="6282692" y="1297794"/>
            <a:ext cx="5511800" cy="4572881"/>
          </a:xfrm>
        </p:spPr>
      </p:pic>
      <p:sp>
        <p:nvSpPr>
          <p:cNvPr id="66" name="Freeform 5" descr="Hollow accent block">
            <a:extLst>
              <a:ext uri="{FF2B5EF4-FFF2-40B4-BE49-F238E27FC236}">
                <a16:creationId xmlns:a16="http://schemas.microsoft.com/office/drawing/2014/main" id="{3EEE5409-3F6C-485D-B4C2-5247917F1018}"/>
              </a:ext>
              <a:ext uri="{C183D7F6-B498-43B3-948B-1728B52AA6E4}">
                <adec:decorative xmlns:adec="http://schemas.microsoft.com/office/drawing/2017/decorative" xmlns="" val="1"/>
              </a:ext>
            </a:extLst>
          </p:cNvPr>
          <p:cNvSpPr>
            <a:spLocks noChangeAspect="1"/>
          </p:cNvSpPr>
          <p:nvPr/>
        </p:nvSpPr>
        <p:spPr bwMode="auto">
          <a:xfrm>
            <a:off x="5510713" y="5126665"/>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7" name="Freeform 5" descr="Solid accent block">
            <a:extLst>
              <a:ext uri="{FF2B5EF4-FFF2-40B4-BE49-F238E27FC236}">
                <a16:creationId xmlns:a16="http://schemas.microsoft.com/office/drawing/2014/main" id="{0D74D4D5-6A4C-4248-8A92-B8CA1C918EB6}"/>
              </a:ext>
              <a:ext uri="{C183D7F6-B498-43B3-948B-1728B52AA6E4}">
                <adec:decorative xmlns:adec="http://schemas.microsoft.com/office/drawing/2017/decorative" xmlns="" val="1"/>
              </a:ext>
            </a:extLst>
          </p:cNvPr>
          <p:cNvSpPr>
            <a:spLocks noChangeAspect="1"/>
          </p:cNvSpPr>
          <p:nvPr/>
        </p:nvSpPr>
        <p:spPr bwMode="auto">
          <a:xfrm>
            <a:off x="6430039" y="4776487"/>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24</a:t>
            </a:fld>
            <a:endParaRPr lang="en-ZA" dirty="0"/>
          </a:p>
        </p:txBody>
      </p:sp>
    </p:spTree>
    <p:extLst>
      <p:ext uri="{BB962C8B-B14F-4D97-AF65-F5344CB8AC3E}">
        <p14:creationId xmlns:p14="http://schemas.microsoft.com/office/powerpoint/2010/main" val="37683452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0" y="378823"/>
            <a:ext cx="11328000" cy="901337"/>
          </a:xfrm>
        </p:spPr>
        <p:txBody>
          <a:bodyPr/>
          <a:lstStyle/>
          <a:p>
            <a:r>
              <a:rPr lang="en-US" sz="6000" dirty="0" smtClean="0"/>
              <a:t>Forward Kinematics</a:t>
            </a:r>
            <a:endParaRPr lang="en-IN" sz="6000" dirty="0"/>
          </a:p>
        </p:txBody>
      </p:sp>
      <p:sp>
        <p:nvSpPr>
          <p:cNvPr id="3" name="Content Placeholder 2"/>
          <p:cNvSpPr>
            <a:spLocks noGrp="1"/>
          </p:cNvSpPr>
          <p:nvPr>
            <p:ph idx="1"/>
          </p:nvPr>
        </p:nvSpPr>
        <p:spPr>
          <a:xfrm>
            <a:off x="432000" y="1280159"/>
            <a:ext cx="8986320" cy="4997083"/>
          </a:xfrm>
        </p:spPr>
        <p:txBody>
          <a:bodyPr/>
          <a:lstStyle/>
          <a:p>
            <a:r>
              <a:rPr lang="en-US" sz="3200" dirty="0"/>
              <a:t>Forward kinematics refers to the use of </a:t>
            </a:r>
            <a:r>
              <a:rPr lang="en-US" sz="3200" dirty="0" smtClean="0"/>
              <a:t>the kinematic</a:t>
            </a:r>
            <a:r>
              <a:rPr lang="en-US" sz="3200" dirty="0"/>
              <a:t> equations of a robot to compute the position of the end-effector from specified values for the joint parameters. The kinematics equations of the robot are used in robotics, computer games, and animation.</a:t>
            </a:r>
            <a:endParaRPr lang="en-US" sz="3200" dirty="0"/>
          </a:p>
        </p:txBody>
      </p:sp>
      <p:sp>
        <p:nvSpPr>
          <p:cNvPr id="4" name="Slide Number Placeholder 3"/>
          <p:cNvSpPr>
            <a:spLocks noGrp="1"/>
          </p:cNvSpPr>
          <p:nvPr>
            <p:ph type="sldNum" sz="quarter" idx="33"/>
          </p:nvPr>
        </p:nvSpPr>
        <p:spPr/>
        <p:txBody>
          <a:bodyPr/>
          <a:lstStyle/>
          <a:p>
            <a:fld id="{19B51A1E-902D-48AF-9020-955120F399B6}" type="slidenum">
              <a:rPr lang="en-ZA" smtClean="0"/>
              <a:pPr/>
              <a:t>25</a:t>
            </a:fld>
            <a:endParaRPr lang="en-ZA" dirty="0"/>
          </a:p>
        </p:txBody>
      </p:sp>
    </p:spTree>
    <p:extLst>
      <p:ext uri="{BB962C8B-B14F-4D97-AF65-F5344CB8AC3E}">
        <p14:creationId xmlns:p14="http://schemas.microsoft.com/office/powerpoint/2010/main" val="13048743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0" y="378823"/>
            <a:ext cx="11328000" cy="901337"/>
          </a:xfrm>
        </p:spPr>
        <p:txBody>
          <a:bodyPr/>
          <a:lstStyle/>
          <a:p>
            <a:r>
              <a:rPr lang="en-US" sz="6000" dirty="0" smtClean="0"/>
              <a:t>Inverse Kinematics</a:t>
            </a:r>
            <a:endParaRPr lang="en-IN" sz="6000" dirty="0"/>
          </a:p>
        </p:txBody>
      </p:sp>
      <p:sp>
        <p:nvSpPr>
          <p:cNvPr id="3" name="Content Placeholder 2"/>
          <p:cNvSpPr>
            <a:spLocks noGrp="1"/>
          </p:cNvSpPr>
          <p:nvPr>
            <p:ph idx="1"/>
          </p:nvPr>
        </p:nvSpPr>
        <p:spPr>
          <a:xfrm>
            <a:off x="432000" y="1280159"/>
            <a:ext cx="8986320" cy="4997083"/>
          </a:xfrm>
        </p:spPr>
        <p:txBody>
          <a:bodyPr/>
          <a:lstStyle/>
          <a:p>
            <a:r>
              <a:rPr lang="en-US" sz="3200" dirty="0"/>
              <a:t>In robotics, inverse kinematics makes use of the kinematics equations to determine the joint parameters that provide a desired position for each of the robot's end-effectors. Specification of the movement of a robot so that its end-effectors achieve the desired tasks is known as motion planning.</a:t>
            </a:r>
            <a:endParaRPr lang="en-US" sz="3200" dirty="0"/>
          </a:p>
        </p:txBody>
      </p:sp>
      <p:sp>
        <p:nvSpPr>
          <p:cNvPr id="4" name="Slide Number Placeholder 3"/>
          <p:cNvSpPr>
            <a:spLocks noGrp="1"/>
          </p:cNvSpPr>
          <p:nvPr>
            <p:ph type="sldNum" sz="quarter" idx="33"/>
          </p:nvPr>
        </p:nvSpPr>
        <p:spPr/>
        <p:txBody>
          <a:bodyPr/>
          <a:lstStyle/>
          <a:p>
            <a:fld id="{19B51A1E-902D-48AF-9020-955120F399B6}" type="slidenum">
              <a:rPr lang="en-ZA" smtClean="0"/>
              <a:pPr/>
              <a:t>26</a:t>
            </a:fld>
            <a:endParaRPr lang="en-ZA" dirty="0"/>
          </a:p>
        </p:txBody>
      </p:sp>
    </p:spTree>
    <p:extLst>
      <p:ext uri="{BB962C8B-B14F-4D97-AF65-F5344CB8AC3E}">
        <p14:creationId xmlns:p14="http://schemas.microsoft.com/office/powerpoint/2010/main" val="32622545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t>What is Mechanics?</a:t>
            </a:r>
            <a:endParaRPr lang="en-IN" sz="6000" dirty="0"/>
          </a:p>
        </p:txBody>
      </p:sp>
      <p:sp>
        <p:nvSpPr>
          <p:cNvPr id="3" name="Content Placeholder 2"/>
          <p:cNvSpPr>
            <a:spLocks noGrp="1"/>
          </p:cNvSpPr>
          <p:nvPr>
            <p:ph idx="1"/>
          </p:nvPr>
        </p:nvSpPr>
        <p:spPr>
          <a:xfrm>
            <a:off x="432000" y="1149531"/>
            <a:ext cx="8921006" cy="1858217"/>
          </a:xfrm>
        </p:spPr>
        <p:txBody>
          <a:bodyPr/>
          <a:lstStyle/>
          <a:p>
            <a:pPr algn="just"/>
            <a:r>
              <a:rPr lang="en-US" sz="2400" b="1" dirty="0"/>
              <a:t>Mechanics</a:t>
            </a:r>
            <a:r>
              <a:rPr lang="en-US" sz="2400" dirty="0"/>
              <a:t>  is a field of science concerned with the behavior of physical bodies when subjected to forces or displacements, and the subsequent effects of the bodies on their environment.</a:t>
            </a:r>
          </a:p>
          <a:p>
            <a:pPr algn="just"/>
            <a:r>
              <a:rPr lang="en-US" sz="2400" dirty="0"/>
              <a:t>Coming to classical mechanics we have kinematics and dynamics of motion</a:t>
            </a:r>
            <a:r>
              <a:rPr lang="en-US" sz="2400" dirty="0" smtClean="0"/>
              <a:t>.</a:t>
            </a:r>
          </a:p>
          <a:p>
            <a:pPr algn="just"/>
            <a:endParaRPr lang="en-US" sz="2400" dirty="0"/>
          </a:p>
          <a:p>
            <a:pPr algn="just"/>
            <a:endParaRPr lang="en-US" sz="2400" dirty="0" smtClean="0"/>
          </a:p>
          <a:p>
            <a:pPr algn="just"/>
            <a:endParaRPr lang="en-IN" sz="2400" dirty="0"/>
          </a:p>
        </p:txBody>
      </p:sp>
      <p:sp>
        <p:nvSpPr>
          <p:cNvPr id="4" name="Slide Number Placeholder 3"/>
          <p:cNvSpPr>
            <a:spLocks noGrp="1"/>
          </p:cNvSpPr>
          <p:nvPr>
            <p:ph type="sldNum" sz="quarter" idx="33"/>
          </p:nvPr>
        </p:nvSpPr>
        <p:spPr/>
        <p:txBody>
          <a:bodyPr/>
          <a:lstStyle/>
          <a:p>
            <a:fld id="{19B51A1E-902D-48AF-9020-955120F399B6}" type="slidenum">
              <a:rPr lang="en-ZA" smtClean="0"/>
              <a:pPr/>
              <a:t>3</a:t>
            </a:fld>
            <a:endParaRPr lang="en-ZA" dirty="0"/>
          </a:p>
        </p:txBody>
      </p:sp>
      <p:sp>
        <p:nvSpPr>
          <p:cNvPr id="5" name="Content Placeholder 2"/>
          <p:cNvSpPr txBox="1">
            <a:spLocks/>
          </p:cNvSpPr>
          <p:nvPr/>
        </p:nvSpPr>
        <p:spPr>
          <a:xfrm>
            <a:off x="432000" y="4028078"/>
            <a:ext cx="8921006" cy="194636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1" dirty="0" smtClean="0"/>
              <a:t>Kinematics:</a:t>
            </a:r>
            <a:r>
              <a:rPr lang="en-US" sz="2400" dirty="0" smtClean="0"/>
              <a:t> </a:t>
            </a:r>
            <a:r>
              <a:rPr lang="en-US" sz="2400" dirty="0"/>
              <a:t>Here we focus on the motion of the body and not its cause.</a:t>
            </a:r>
          </a:p>
          <a:p>
            <a:pPr algn="just"/>
            <a:r>
              <a:rPr lang="en-US" sz="2400" b="1" dirty="0" smtClean="0"/>
              <a:t>Dynamics:</a:t>
            </a:r>
            <a:r>
              <a:rPr lang="en-US" sz="2400" dirty="0" smtClean="0"/>
              <a:t> </a:t>
            </a:r>
            <a:r>
              <a:rPr lang="en-US" sz="2400" dirty="0"/>
              <a:t>Here we focus on the cause of motion   </a:t>
            </a:r>
          </a:p>
          <a:p>
            <a:pPr marL="0" indent="0" algn="just">
              <a:buNone/>
            </a:pPr>
            <a:endParaRPr lang="en-IN" sz="2400" dirty="0"/>
          </a:p>
        </p:txBody>
      </p:sp>
      <p:sp>
        <p:nvSpPr>
          <p:cNvPr id="6" name="Title 1"/>
          <p:cNvSpPr txBox="1">
            <a:spLocks/>
          </p:cNvSpPr>
          <p:nvPr/>
        </p:nvSpPr>
        <p:spPr>
          <a:xfrm>
            <a:off x="432000" y="3293279"/>
            <a:ext cx="11328000"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US" sz="6000" dirty="0" smtClean="0"/>
              <a:t>Classical Mechanics</a:t>
            </a:r>
            <a:endParaRPr lang="en-IN" sz="6000" dirty="0">
              <a:latin typeface="+mn-lt"/>
            </a:endParaRPr>
          </a:p>
        </p:txBody>
      </p:sp>
    </p:spTree>
    <p:extLst>
      <p:ext uri="{BB962C8B-B14F-4D97-AF65-F5344CB8AC3E}">
        <p14:creationId xmlns:p14="http://schemas.microsoft.com/office/powerpoint/2010/main" val="27987253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00" y="522514"/>
            <a:ext cx="7066080" cy="5668736"/>
          </a:xfrm>
        </p:spPr>
        <p:txBody>
          <a:bodyPr/>
          <a:lstStyle/>
          <a:p>
            <a:pPr marL="0" indent="0" algn="just">
              <a:buNone/>
            </a:pPr>
            <a:r>
              <a:rPr lang="en-US" sz="3200" dirty="0" smtClean="0">
                <a:latin typeface="+mj-lt"/>
              </a:rPr>
              <a:t>Force</a:t>
            </a:r>
            <a:endParaRPr lang="en-US" sz="3200" dirty="0">
              <a:latin typeface="+mj-lt"/>
            </a:endParaRPr>
          </a:p>
          <a:p>
            <a:pPr algn="just"/>
            <a:r>
              <a:rPr lang="en-US" sz="2400" dirty="0"/>
              <a:t>Any interaction that when unopposed will change the motion of the object.</a:t>
            </a:r>
          </a:p>
          <a:p>
            <a:pPr marL="0" indent="0" algn="just">
              <a:buNone/>
            </a:pPr>
            <a:r>
              <a:rPr lang="en-US" sz="3200" dirty="0" smtClean="0">
                <a:latin typeface="+mj-lt"/>
              </a:rPr>
              <a:t>Torque </a:t>
            </a:r>
            <a:endParaRPr lang="en-US" sz="3200" dirty="0">
              <a:latin typeface="+mj-lt"/>
            </a:endParaRPr>
          </a:p>
          <a:p>
            <a:pPr algn="just"/>
            <a:r>
              <a:rPr lang="en-US" sz="2400" dirty="0"/>
              <a:t>Torque is a measure of how much a force acting on an object causes that object to rotate</a:t>
            </a:r>
            <a:r>
              <a:rPr lang="en-US" sz="2400" dirty="0" smtClean="0"/>
              <a:t>.</a:t>
            </a:r>
          </a:p>
          <a:p>
            <a:pPr marL="0" indent="0" algn="just">
              <a:buNone/>
            </a:pPr>
            <a:r>
              <a:rPr lang="en-US" sz="3200" dirty="0" smtClean="0">
                <a:latin typeface="+mj-lt"/>
              </a:rPr>
              <a:t>Axis of Rotation</a:t>
            </a:r>
          </a:p>
          <a:p>
            <a:pPr algn="just"/>
            <a:r>
              <a:rPr lang="en-US" sz="2400" dirty="0"/>
              <a:t>The straight line through all fixed points of a rotating rigid body around which all other points of the body move in circles.</a:t>
            </a:r>
          </a:p>
          <a:p>
            <a:pPr marL="0" indent="0" algn="just">
              <a:buNone/>
            </a:pPr>
            <a:endParaRPr lang="en-US" sz="2400" dirty="0">
              <a:solidFill>
                <a:srgbClr val="000020"/>
              </a:solidFill>
            </a:endParaRPr>
          </a:p>
        </p:txBody>
      </p:sp>
      <p:sp>
        <p:nvSpPr>
          <p:cNvPr id="4" name="Slide Number Placeholder 3"/>
          <p:cNvSpPr>
            <a:spLocks noGrp="1"/>
          </p:cNvSpPr>
          <p:nvPr>
            <p:ph type="sldNum" sz="quarter" idx="33"/>
          </p:nvPr>
        </p:nvSpPr>
        <p:spPr/>
        <p:txBody>
          <a:bodyPr/>
          <a:lstStyle/>
          <a:p>
            <a:fld id="{19B51A1E-902D-48AF-9020-955120F399B6}" type="slidenum">
              <a:rPr lang="en-ZA" smtClean="0"/>
              <a:pPr/>
              <a:t>4</a:t>
            </a:fld>
            <a:endParaRPr lang="en-ZA" dirty="0"/>
          </a:p>
        </p:txBody>
      </p:sp>
    </p:spTree>
    <p:extLst>
      <p:ext uri="{BB962C8B-B14F-4D97-AF65-F5344CB8AC3E}">
        <p14:creationId xmlns:p14="http://schemas.microsoft.com/office/powerpoint/2010/main" val="41287740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0" y="378823"/>
            <a:ext cx="11328000" cy="901337"/>
          </a:xfrm>
        </p:spPr>
        <p:txBody>
          <a:bodyPr/>
          <a:lstStyle/>
          <a:p>
            <a:r>
              <a:rPr lang="en-US" sz="6000" dirty="0"/>
              <a:t>Degrees of </a:t>
            </a:r>
            <a:r>
              <a:rPr lang="en-US" sz="6000" dirty="0" smtClean="0"/>
              <a:t>Freedom</a:t>
            </a:r>
            <a:endParaRPr lang="en-IN" sz="6000" dirty="0"/>
          </a:p>
        </p:txBody>
      </p:sp>
      <p:sp>
        <p:nvSpPr>
          <p:cNvPr id="3" name="Content Placeholder 2"/>
          <p:cNvSpPr>
            <a:spLocks noGrp="1"/>
          </p:cNvSpPr>
          <p:nvPr>
            <p:ph idx="1"/>
          </p:nvPr>
        </p:nvSpPr>
        <p:spPr>
          <a:xfrm>
            <a:off x="432000" y="1280159"/>
            <a:ext cx="8986320" cy="4997083"/>
          </a:xfrm>
        </p:spPr>
        <p:txBody>
          <a:bodyPr/>
          <a:lstStyle/>
          <a:p>
            <a:pPr marL="0" indent="0">
              <a:buNone/>
            </a:pPr>
            <a:r>
              <a:rPr lang="en-US" dirty="0" smtClean="0"/>
              <a:t>Degrees </a:t>
            </a:r>
            <a:r>
              <a:rPr lang="en-US" dirty="0"/>
              <a:t>of freedom/mobility of a </a:t>
            </a:r>
            <a:r>
              <a:rPr lang="en-US" dirty="0" smtClean="0"/>
              <a:t>mechanism is </a:t>
            </a:r>
            <a:r>
              <a:rPr lang="en-US" dirty="0"/>
              <a:t>the number of inputs (number of independent coordinates) required to describe the configuration or position of all the links of the mechanism, with respect to the fixed link at any given instant.</a:t>
            </a:r>
          </a:p>
          <a:p>
            <a:pPr marL="0" indent="0">
              <a:buNone/>
            </a:pPr>
            <a:r>
              <a:rPr lang="en-US" b="1" dirty="0"/>
              <a:t>Grubler’s equation:</a:t>
            </a:r>
            <a:r>
              <a:rPr lang="en-US" dirty="0"/>
              <a:t> Number of degrees of freedom of a mechanism is given by</a:t>
            </a:r>
          </a:p>
          <a:p>
            <a:pPr marL="0" indent="0">
              <a:buNone/>
            </a:pPr>
            <a:r>
              <a:rPr lang="en-US" dirty="0"/>
              <a:t>	</a:t>
            </a:r>
            <a:r>
              <a:rPr lang="en-US" dirty="0" smtClean="0"/>
              <a:t>F </a:t>
            </a:r>
            <a:r>
              <a:rPr lang="en-US" dirty="0"/>
              <a:t>= 3(n-1)-2l-h</a:t>
            </a:r>
            <a:r>
              <a:rPr lang="en-US" dirty="0" smtClean="0"/>
              <a:t>.</a:t>
            </a:r>
          </a:p>
          <a:p>
            <a:pPr marL="0" indent="0">
              <a:buNone/>
            </a:pPr>
            <a:r>
              <a:rPr lang="en-US" dirty="0" smtClean="0"/>
              <a:t>Where</a:t>
            </a:r>
            <a:r>
              <a:rPr lang="en-US" dirty="0"/>
              <a:t>,</a:t>
            </a:r>
          </a:p>
          <a:p>
            <a:r>
              <a:rPr lang="en-US" dirty="0"/>
              <a:t>F = Degrees of freedom</a:t>
            </a:r>
          </a:p>
          <a:p>
            <a:r>
              <a:rPr lang="en-US" dirty="0"/>
              <a:t>n = Number of links = n</a:t>
            </a:r>
            <a:r>
              <a:rPr lang="en-US" baseline="-25000" dirty="0"/>
              <a:t>2</a:t>
            </a:r>
            <a:r>
              <a:rPr lang="en-US" dirty="0"/>
              <a:t> + n</a:t>
            </a:r>
            <a:r>
              <a:rPr lang="en-US" baseline="-25000" dirty="0"/>
              <a:t>3</a:t>
            </a:r>
            <a:r>
              <a:rPr lang="en-US" dirty="0"/>
              <a:t> +……+</a:t>
            </a:r>
            <a:r>
              <a:rPr lang="en-US" dirty="0" smtClean="0"/>
              <a:t>n</a:t>
            </a:r>
            <a:r>
              <a:rPr lang="en-US" baseline="-25000" dirty="0" smtClean="0"/>
              <a:t>j </a:t>
            </a:r>
            <a:r>
              <a:rPr lang="en-US" dirty="0" smtClean="0"/>
              <a:t>, </a:t>
            </a:r>
            <a:r>
              <a:rPr lang="en-US" dirty="0"/>
              <a:t>where, n</a:t>
            </a:r>
            <a:r>
              <a:rPr lang="en-US" baseline="-25000" dirty="0"/>
              <a:t>2</a:t>
            </a:r>
            <a:r>
              <a:rPr lang="en-US" dirty="0"/>
              <a:t> = number of binary </a:t>
            </a:r>
            <a:r>
              <a:rPr lang="en-US" dirty="0" smtClean="0"/>
              <a:t>links (2 nodes), </a:t>
            </a:r>
            <a:r>
              <a:rPr lang="en-US" dirty="0"/>
              <a:t>n</a:t>
            </a:r>
            <a:r>
              <a:rPr lang="en-US" baseline="-25000" dirty="0"/>
              <a:t>3</a:t>
            </a:r>
            <a:r>
              <a:rPr lang="en-US" dirty="0"/>
              <a:t> = number of ternary </a:t>
            </a:r>
            <a:r>
              <a:rPr lang="en-US" dirty="0" smtClean="0"/>
              <a:t>links (3 nodes) …etc</a:t>
            </a:r>
            <a:r>
              <a:rPr lang="en-US" dirty="0"/>
              <a:t>.</a:t>
            </a:r>
          </a:p>
          <a:p>
            <a:r>
              <a:rPr lang="en-US" dirty="0"/>
              <a:t>l = Number of lower pairs, which is obtained by counting the number of joints. If more than two links are joined together at any point, then, one additional lower pair is to be considered for every additional link.</a:t>
            </a:r>
          </a:p>
          <a:p>
            <a:r>
              <a:rPr lang="en-US" dirty="0"/>
              <a:t>h = Number of higher </a:t>
            </a:r>
            <a:r>
              <a:rPr lang="en-US" dirty="0" smtClean="0"/>
              <a:t>pairs</a:t>
            </a:r>
            <a:endParaRPr lang="en-US" dirty="0"/>
          </a:p>
        </p:txBody>
      </p:sp>
      <p:sp>
        <p:nvSpPr>
          <p:cNvPr id="4" name="Slide Number Placeholder 3"/>
          <p:cNvSpPr>
            <a:spLocks noGrp="1"/>
          </p:cNvSpPr>
          <p:nvPr>
            <p:ph type="sldNum" sz="quarter" idx="33"/>
          </p:nvPr>
        </p:nvSpPr>
        <p:spPr/>
        <p:txBody>
          <a:bodyPr/>
          <a:lstStyle/>
          <a:p>
            <a:fld id="{19B51A1E-902D-48AF-9020-955120F399B6}" type="slidenum">
              <a:rPr lang="en-ZA" smtClean="0"/>
              <a:pPr/>
              <a:t>5</a:t>
            </a:fld>
            <a:endParaRPr lang="en-ZA" dirty="0"/>
          </a:p>
        </p:txBody>
      </p:sp>
    </p:spTree>
    <p:extLst>
      <p:ext uri="{BB962C8B-B14F-4D97-AF65-F5344CB8AC3E}">
        <p14:creationId xmlns:p14="http://schemas.microsoft.com/office/powerpoint/2010/main" val="24614670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0" y="756881"/>
            <a:ext cx="8687356" cy="5762612"/>
          </a:xfrm>
        </p:spPr>
      </p:pic>
      <p:sp>
        <p:nvSpPr>
          <p:cNvPr id="3" name="Title 2"/>
          <p:cNvSpPr>
            <a:spLocks noGrp="1"/>
          </p:cNvSpPr>
          <p:nvPr>
            <p:ph type="ctrTitle"/>
          </p:nvPr>
        </p:nvSpPr>
        <p:spPr>
          <a:xfrm>
            <a:off x="5969726" y="0"/>
            <a:ext cx="5757930" cy="4062549"/>
          </a:xfrm>
        </p:spPr>
        <p:txBody>
          <a:bodyPr/>
          <a:lstStyle/>
          <a:p>
            <a:r>
              <a:rPr lang="en-IN" sz="6000" dirty="0" smtClean="0"/>
              <a:t>Links</a:t>
            </a:r>
            <a:endParaRPr lang="en-IN" sz="6000" dirty="0"/>
          </a:p>
        </p:txBody>
      </p:sp>
      <p:sp>
        <p:nvSpPr>
          <p:cNvPr id="4" name="Subtitle 3"/>
          <p:cNvSpPr>
            <a:spLocks noGrp="1"/>
          </p:cNvSpPr>
          <p:nvPr>
            <p:ph type="subTitle" idx="1"/>
          </p:nvPr>
        </p:nvSpPr>
        <p:spPr>
          <a:xfrm>
            <a:off x="6178731" y="997856"/>
            <a:ext cx="5368836" cy="2659743"/>
          </a:xfrm>
        </p:spPr>
        <p:txBody>
          <a:bodyPr/>
          <a:lstStyle/>
          <a:p>
            <a:pPr algn="just"/>
            <a:r>
              <a:rPr lang="en-US" sz="2800" dirty="0"/>
              <a:t>Each resistant body in a machine which moves relative to another  resistant body is called Kinematic link or element. A resistant body is one which does not </a:t>
            </a:r>
            <a:r>
              <a:rPr lang="en-US" sz="2800" dirty="0" smtClean="0"/>
              <a:t>go under deformation </a:t>
            </a:r>
            <a:r>
              <a:rPr lang="en-US" sz="2800" dirty="0"/>
              <a:t>while  transmitting the force.</a:t>
            </a:r>
            <a:endParaRPr lang="en-IN" sz="2800" dirty="0"/>
          </a:p>
        </p:txBody>
      </p:sp>
      <p:sp>
        <p:nvSpPr>
          <p:cNvPr id="5" name="Slide Number Placeholder 4"/>
          <p:cNvSpPr>
            <a:spLocks noGrp="1"/>
          </p:cNvSpPr>
          <p:nvPr>
            <p:ph type="sldNum" sz="quarter" idx="12"/>
          </p:nvPr>
        </p:nvSpPr>
        <p:spPr/>
        <p:txBody>
          <a:bodyPr/>
          <a:lstStyle/>
          <a:p>
            <a:fld id="{19B51A1E-902D-48AF-9020-955120F399B6}" type="slidenum">
              <a:rPr lang="en-ZA" smtClean="0"/>
              <a:pPr/>
              <a:t>6</a:t>
            </a:fld>
            <a:endParaRPr lang="en-ZA" dirty="0"/>
          </a:p>
        </p:txBody>
      </p:sp>
    </p:spTree>
    <p:extLst>
      <p:ext uri="{BB962C8B-B14F-4D97-AF65-F5344CB8AC3E}">
        <p14:creationId xmlns:p14="http://schemas.microsoft.com/office/powerpoint/2010/main" val="22372124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32000" y="1236374"/>
            <a:ext cx="5472000" cy="432000"/>
          </a:xfrm>
        </p:spPr>
        <p:txBody>
          <a:bodyPr/>
          <a:lstStyle/>
          <a:p>
            <a:r>
              <a:rPr lang="en-US" sz="6000" dirty="0"/>
              <a:t>Rigid L</a:t>
            </a:r>
            <a:r>
              <a:rPr lang="en-US" sz="6000" dirty="0" smtClean="0"/>
              <a:t>ink</a:t>
            </a:r>
            <a:endParaRPr lang="en-ZA" sz="6000"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2556000"/>
            <a:ext cx="5472000" cy="3102654"/>
          </a:xfrm>
        </p:spPr>
        <p:txBody>
          <a:bodyPr/>
          <a:lstStyle/>
          <a:p>
            <a:pPr marL="0" indent="0" algn="just">
              <a:buNone/>
            </a:pPr>
            <a:r>
              <a:rPr lang="en-US" sz="3200" dirty="0"/>
              <a:t>  In this type of link there is no deformation while </a:t>
            </a:r>
            <a:r>
              <a:rPr lang="en-US" sz="3200" dirty="0" smtClean="0"/>
              <a:t>transmitting </a:t>
            </a:r>
            <a:r>
              <a:rPr lang="en-US" sz="3200" dirty="0"/>
              <a:t>the motion. Motion between the piston and crank can be considered as a rigid link.</a:t>
            </a:r>
          </a:p>
          <a:p>
            <a:pPr marL="0" indent="0" algn="just">
              <a:buNone/>
            </a:pPr>
            <a:endParaRPr lang="en-ZA" dirty="0"/>
          </a:p>
        </p:txBody>
      </p:sp>
      <p:pic>
        <p:nvPicPr>
          <p:cNvPr id="9" name="Picture Placeholder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6481149" y="2044599"/>
            <a:ext cx="4904790" cy="3614055"/>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xmlns=""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xmlns="" val="1"/>
              </a:ext>
            </a:extLst>
          </p:cNvPr>
          <p:cNvSpPr>
            <a:spLocks noChangeAspect="1"/>
          </p:cNvSpPr>
          <p:nvPr/>
        </p:nvSpPr>
        <p:spPr bwMode="auto">
          <a:xfrm>
            <a:off x="7459030" y="24602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7</a:t>
            </a:fld>
            <a:endParaRPr lang="en-ZA" dirty="0"/>
          </a:p>
        </p:txBody>
      </p:sp>
    </p:spTree>
    <p:extLst>
      <p:ext uri="{BB962C8B-B14F-4D97-AF65-F5344CB8AC3E}">
        <p14:creationId xmlns:p14="http://schemas.microsoft.com/office/powerpoint/2010/main" val="13297466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32000" y="1236374"/>
            <a:ext cx="5472000" cy="432000"/>
          </a:xfrm>
        </p:spPr>
        <p:txBody>
          <a:bodyPr/>
          <a:lstStyle/>
          <a:p>
            <a:r>
              <a:rPr lang="en-US" sz="6000" b="1" dirty="0"/>
              <a:t>Flexible Link</a:t>
            </a:r>
            <a:endParaRPr lang="en-ZA" sz="6000"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2556000"/>
            <a:ext cx="5720606" cy="2705753"/>
          </a:xfrm>
        </p:spPr>
        <p:txBody>
          <a:bodyPr/>
          <a:lstStyle/>
          <a:p>
            <a:pPr algn="just"/>
            <a:r>
              <a:rPr lang="en-US" sz="3200" dirty="0"/>
              <a:t> In this type of link there is partial deformation while transmitting the motion. Belt drive is an example of flexible link.</a:t>
            </a:r>
          </a:p>
          <a:p>
            <a:pPr marL="0" indent="0" algn="just">
              <a:buNone/>
            </a:pPr>
            <a:endParaRPr lang="en-IN" sz="3200" dirty="0"/>
          </a:p>
        </p:txBody>
      </p:sp>
      <p:pic>
        <p:nvPicPr>
          <p:cNvPr id="9" name="Picture Placeholder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6481149" y="2290268"/>
            <a:ext cx="4904790" cy="3122716"/>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xmlns=""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xmlns="" val="1"/>
              </a:ext>
            </a:extLst>
          </p:cNvPr>
          <p:cNvSpPr>
            <a:spLocks noChangeAspect="1"/>
          </p:cNvSpPr>
          <p:nvPr/>
        </p:nvSpPr>
        <p:spPr bwMode="auto">
          <a:xfrm>
            <a:off x="7459030" y="24602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8</a:t>
            </a:fld>
            <a:endParaRPr lang="en-ZA" dirty="0"/>
          </a:p>
        </p:txBody>
      </p:sp>
    </p:spTree>
    <p:extLst>
      <p:ext uri="{BB962C8B-B14F-4D97-AF65-F5344CB8AC3E}">
        <p14:creationId xmlns:p14="http://schemas.microsoft.com/office/powerpoint/2010/main" val="28131007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32000" y="1236374"/>
            <a:ext cx="5472000" cy="432000"/>
          </a:xfrm>
        </p:spPr>
        <p:txBody>
          <a:bodyPr/>
          <a:lstStyle/>
          <a:p>
            <a:r>
              <a:rPr lang="en-US" sz="6000" b="1" dirty="0"/>
              <a:t>Fluid L</a:t>
            </a:r>
            <a:r>
              <a:rPr lang="en-US" sz="6000" b="1" dirty="0" smtClean="0"/>
              <a:t>ink</a:t>
            </a:r>
            <a:endParaRPr lang="en-ZA" sz="6000"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2556000"/>
            <a:ext cx="5472000" cy="2705753"/>
          </a:xfrm>
        </p:spPr>
        <p:txBody>
          <a:bodyPr/>
          <a:lstStyle/>
          <a:p>
            <a:pPr algn="just"/>
            <a:r>
              <a:rPr lang="en-US" sz="3200" dirty="0"/>
              <a:t>  In this type of link the motion is transmitted with the help of fluid pressure. Hydraulic brake is an example of fluid link</a:t>
            </a:r>
            <a:endParaRPr lang="en-IN" sz="3200" dirty="0"/>
          </a:p>
        </p:txBody>
      </p:sp>
      <p:pic>
        <p:nvPicPr>
          <p:cNvPr id="9" name="Picture Placeholder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6606602" y="1828800"/>
            <a:ext cx="4653884" cy="3432953"/>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xmlns=""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xmlns="" val="1"/>
              </a:ext>
            </a:extLst>
          </p:cNvPr>
          <p:cNvSpPr>
            <a:spLocks noChangeAspect="1"/>
          </p:cNvSpPr>
          <p:nvPr/>
        </p:nvSpPr>
        <p:spPr bwMode="auto">
          <a:xfrm>
            <a:off x="7615784" y="1558776"/>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32424720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eometric Presentation Layout_SB - v5.potx" id="{D23EA009-1275-445B-9B7F-C601617D2B1D}" vid="{30A9F54A-813B-40F2-AB5B-755CECE9C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Geometric presentation</Template>
  <TotalTime>0</TotalTime>
  <Words>764</Words>
  <Application>Microsoft Office PowerPoint</Application>
  <PresentationFormat>Widescreen</PresentationFormat>
  <Paragraphs>104</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Corbel</vt:lpstr>
      <vt:lpstr>Times New Roman</vt:lpstr>
      <vt:lpstr>Office Theme</vt:lpstr>
      <vt:lpstr> Basics of   Mechanics</vt:lpstr>
      <vt:lpstr>Machines and Mechanisms</vt:lpstr>
      <vt:lpstr>What is Mechanics?</vt:lpstr>
      <vt:lpstr>PowerPoint Presentation</vt:lpstr>
      <vt:lpstr>Degrees of Freedom</vt:lpstr>
      <vt:lpstr>Links</vt:lpstr>
      <vt:lpstr>Rigid Link</vt:lpstr>
      <vt:lpstr>Flexible Link</vt:lpstr>
      <vt:lpstr>Fluid Link</vt:lpstr>
      <vt:lpstr>Joints</vt:lpstr>
      <vt:lpstr>Classification</vt:lpstr>
      <vt:lpstr>Lower Pair Joints</vt:lpstr>
      <vt:lpstr>Revolute Joint</vt:lpstr>
      <vt:lpstr>Prismatic Joint</vt:lpstr>
      <vt:lpstr>Screw / Helical Joint</vt:lpstr>
      <vt:lpstr>Cylindrical Joint</vt:lpstr>
      <vt:lpstr>Spherical Joint</vt:lpstr>
      <vt:lpstr>Plane Joint</vt:lpstr>
      <vt:lpstr>Higher Pair Joints</vt:lpstr>
      <vt:lpstr> Cylindrical Roller</vt:lpstr>
      <vt:lpstr>Cam Pair</vt:lpstr>
      <vt:lpstr>Compound Joints</vt:lpstr>
      <vt:lpstr>Ball or Roller Bearings</vt:lpstr>
      <vt:lpstr>Universal of Hooke Joint</vt:lpstr>
      <vt:lpstr>Forward Kinematics</vt:lpstr>
      <vt:lpstr>Inverse Kinematics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2018-09-08T18:17:10Z</dcterms:created>
  <dcterms:modified xsi:type="dcterms:W3CDTF">2018-09-09T07:54:26Z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2018-08-01T18:28:11.6786671Z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